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4" r:id="rId2"/>
    <p:sldId id="324" r:id="rId3"/>
    <p:sldId id="312" r:id="rId4"/>
    <p:sldId id="322" r:id="rId5"/>
    <p:sldId id="268" r:id="rId6"/>
    <p:sldId id="257" r:id="rId7"/>
    <p:sldId id="277" r:id="rId8"/>
    <p:sldId id="294" r:id="rId9"/>
    <p:sldId id="296" r:id="rId10"/>
    <p:sldId id="298" r:id="rId11"/>
    <p:sldId id="300" r:id="rId12"/>
    <p:sldId id="307" r:id="rId13"/>
    <p:sldId id="287" r:id="rId14"/>
    <p:sldId id="258" r:id="rId15"/>
    <p:sldId id="275" r:id="rId16"/>
    <p:sldId id="272" r:id="rId17"/>
    <p:sldId id="274" r:id="rId18"/>
    <p:sldId id="326" r:id="rId19"/>
    <p:sldId id="319" r:id="rId20"/>
    <p:sldId id="320" r:id="rId21"/>
    <p:sldId id="321" r:id="rId22"/>
    <p:sldId id="303" r:id="rId23"/>
    <p:sldId id="285" r:id="rId24"/>
    <p:sldId id="327" r:id="rId25"/>
    <p:sldId id="286" r:id="rId26"/>
    <p:sldId id="305" r:id="rId27"/>
    <p:sldId id="308" r:id="rId28"/>
    <p:sldId id="288"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7" autoAdjust="0"/>
    <p:restoredTop sz="94565" autoAdjust="0"/>
  </p:normalViewPr>
  <p:slideViewPr>
    <p:cSldViewPr>
      <p:cViewPr varScale="1">
        <p:scale>
          <a:sx n="137" d="100"/>
          <a:sy n="137" d="100"/>
        </p:scale>
        <p:origin x="2552"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67DC51-584F-4603-84A8-FF8F6E9D51C4}" type="datetimeFigureOut">
              <a:rPr lang="en-US" smtClean="0"/>
              <a:pPr/>
              <a:t>2/21/18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22ED97-190F-4CDC-B650-2D221A5061C3}" type="slidenum">
              <a:rPr lang="en-US" smtClean="0"/>
              <a:pPr/>
              <a:t>‹#›</a:t>
            </a:fld>
            <a:endParaRPr lang="en-US"/>
          </a:p>
        </p:txBody>
      </p:sp>
    </p:spTree>
    <p:extLst>
      <p:ext uri="{BB962C8B-B14F-4D97-AF65-F5344CB8AC3E}">
        <p14:creationId xmlns:p14="http://schemas.microsoft.com/office/powerpoint/2010/main" val="759410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21864F-C866-4450-B0F4-7F722DC7FD0A}" type="slidenum">
              <a:rPr lang="en-US" smtClean="0"/>
              <a:pPr/>
              <a:t>15</a:t>
            </a:fld>
            <a:endParaRPr lang="en-US" smtClean="0"/>
          </a:p>
        </p:txBody>
      </p:sp>
    </p:spTree>
    <p:extLst>
      <p:ext uri="{BB962C8B-B14F-4D97-AF65-F5344CB8AC3E}">
        <p14:creationId xmlns:p14="http://schemas.microsoft.com/office/powerpoint/2010/main" val="69165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2ED97-190F-4CDC-B650-2D221A5061C3}" type="slidenum">
              <a:rPr lang="en-US" smtClean="0"/>
              <a:pPr/>
              <a:t>26</a:t>
            </a:fld>
            <a:endParaRPr lang="en-US"/>
          </a:p>
        </p:txBody>
      </p:sp>
    </p:spTree>
    <p:extLst>
      <p:ext uri="{BB962C8B-B14F-4D97-AF65-F5344CB8AC3E}">
        <p14:creationId xmlns:p14="http://schemas.microsoft.com/office/powerpoint/2010/main" val="23644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FDD6A2-6E81-4A2F-A8F9-34F9A51EAAFE}" type="datetime1">
              <a:rPr lang="en-US" smtClean="0"/>
              <a:t>2/21/18</a:t>
            </a:fld>
            <a:endParaRPr lang="en-US"/>
          </a:p>
        </p:txBody>
      </p:sp>
      <p:sp>
        <p:nvSpPr>
          <p:cNvPr id="5" name="Footer Placeholder 4"/>
          <p:cNvSpPr>
            <a:spLocks noGrp="1"/>
          </p:cNvSpPr>
          <p:nvPr>
            <p:ph type="ftr" sz="quarter" idx="11"/>
          </p:nvPr>
        </p:nvSpPr>
        <p:spPr/>
        <p:txBody>
          <a:bodyPr/>
          <a:lstStyle/>
          <a:p>
            <a:r>
              <a:rPr lang="en-US" smtClean="0"/>
              <a:t>Ethiopia Fulbright Hays 2017    University of Pittsburgh    Darla L. Gerlach, EdD</a:t>
            </a:r>
            <a:endParaRPr lang="en-US"/>
          </a:p>
        </p:txBody>
      </p:sp>
      <p:sp>
        <p:nvSpPr>
          <p:cNvPr id="6" name="Slide Number Placeholder 5"/>
          <p:cNvSpPr>
            <a:spLocks noGrp="1"/>
          </p:cNvSpPr>
          <p:nvPr>
            <p:ph type="sldNum" sz="quarter" idx="12"/>
          </p:nvPr>
        </p:nvSpPr>
        <p:spPr/>
        <p:txBody>
          <a:bodyPr/>
          <a:lstStyle/>
          <a:p>
            <a:fld id="{07300F22-D51B-4675-BA80-E5B5CE3428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F2636-2CE6-4EE6-9C21-A5B9A81D18C3}" type="datetime1">
              <a:rPr lang="en-US" smtClean="0"/>
              <a:t>2/21/18</a:t>
            </a:fld>
            <a:endParaRPr lang="en-US"/>
          </a:p>
        </p:txBody>
      </p:sp>
      <p:sp>
        <p:nvSpPr>
          <p:cNvPr id="5" name="Footer Placeholder 4"/>
          <p:cNvSpPr>
            <a:spLocks noGrp="1"/>
          </p:cNvSpPr>
          <p:nvPr>
            <p:ph type="ftr" sz="quarter" idx="11"/>
          </p:nvPr>
        </p:nvSpPr>
        <p:spPr/>
        <p:txBody>
          <a:bodyPr/>
          <a:lstStyle/>
          <a:p>
            <a:r>
              <a:rPr lang="en-US" smtClean="0"/>
              <a:t>Ethiopia Fulbright Hays 2017    University of Pittsburgh    Darla L. Gerlach, EdD</a:t>
            </a:r>
            <a:endParaRPr lang="en-US"/>
          </a:p>
        </p:txBody>
      </p:sp>
      <p:sp>
        <p:nvSpPr>
          <p:cNvPr id="6" name="Slide Number Placeholder 5"/>
          <p:cNvSpPr>
            <a:spLocks noGrp="1"/>
          </p:cNvSpPr>
          <p:nvPr>
            <p:ph type="sldNum" sz="quarter" idx="12"/>
          </p:nvPr>
        </p:nvSpPr>
        <p:spPr/>
        <p:txBody>
          <a:bodyPr/>
          <a:lstStyle/>
          <a:p>
            <a:fld id="{07300F22-D51B-4675-BA80-E5B5CE3428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4CAD8C-023E-449E-A320-219CBB4B8845}" type="datetime1">
              <a:rPr lang="en-US" smtClean="0"/>
              <a:t>2/21/18</a:t>
            </a:fld>
            <a:endParaRPr lang="en-US"/>
          </a:p>
        </p:txBody>
      </p:sp>
      <p:sp>
        <p:nvSpPr>
          <p:cNvPr id="5" name="Footer Placeholder 4"/>
          <p:cNvSpPr>
            <a:spLocks noGrp="1"/>
          </p:cNvSpPr>
          <p:nvPr>
            <p:ph type="ftr" sz="quarter" idx="11"/>
          </p:nvPr>
        </p:nvSpPr>
        <p:spPr/>
        <p:txBody>
          <a:bodyPr/>
          <a:lstStyle/>
          <a:p>
            <a:r>
              <a:rPr lang="en-US" smtClean="0"/>
              <a:t>Ethiopia Fulbright Hays 2017    University of Pittsburgh    Darla L. Gerlach, EdD</a:t>
            </a:r>
            <a:endParaRPr lang="en-US"/>
          </a:p>
        </p:txBody>
      </p:sp>
      <p:sp>
        <p:nvSpPr>
          <p:cNvPr id="6" name="Slide Number Placeholder 5"/>
          <p:cNvSpPr>
            <a:spLocks noGrp="1"/>
          </p:cNvSpPr>
          <p:nvPr>
            <p:ph type="sldNum" sz="quarter" idx="12"/>
          </p:nvPr>
        </p:nvSpPr>
        <p:spPr/>
        <p:txBody>
          <a:bodyPr/>
          <a:lstStyle/>
          <a:p>
            <a:fld id="{07300F22-D51B-4675-BA80-E5B5CE3428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47C72-8328-4DB2-81DD-480733174553}" type="datetime1">
              <a:rPr lang="en-US" smtClean="0"/>
              <a:t>2/21/18</a:t>
            </a:fld>
            <a:endParaRPr lang="en-US"/>
          </a:p>
        </p:txBody>
      </p:sp>
      <p:sp>
        <p:nvSpPr>
          <p:cNvPr id="5" name="Footer Placeholder 4"/>
          <p:cNvSpPr>
            <a:spLocks noGrp="1"/>
          </p:cNvSpPr>
          <p:nvPr>
            <p:ph type="ftr" sz="quarter" idx="11"/>
          </p:nvPr>
        </p:nvSpPr>
        <p:spPr/>
        <p:txBody>
          <a:bodyPr/>
          <a:lstStyle/>
          <a:p>
            <a:r>
              <a:rPr lang="en-US" smtClean="0"/>
              <a:t>Ethiopia Fulbright Hays 2017    University of Pittsburgh    Darla L. Gerlach, EdD</a:t>
            </a:r>
            <a:endParaRPr lang="en-US"/>
          </a:p>
        </p:txBody>
      </p:sp>
      <p:sp>
        <p:nvSpPr>
          <p:cNvPr id="6" name="Slide Number Placeholder 5"/>
          <p:cNvSpPr>
            <a:spLocks noGrp="1"/>
          </p:cNvSpPr>
          <p:nvPr>
            <p:ph type="sldNum" sz="quarter" idx="12"/>
          </p:nvPr>
        </p:nvSpPr>
        <p:spPr/>
        <p:txBody>
          <a:bodyPr/>
          <a:lstStyle/>
          <a:p>
            <a:fld id="{07300F22-D51B-4675-BA80-E5B5CE3428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632E9-DCA7-4005-9EC7-641A781C524E}" type="datetime1">
              <a:rPr lang="en-US" smtClean="0"/>
              <a:t>2/21/18</a:t>
            </a:fld>
            <a:endParaRPr lang="en-US"/>
          </a:p>
        </p:txBody>
      </p:sp>
      <p:sp>
        <p:nvSpPr>
          <p:cNvPr id="5" name="Footer Placeholder 4"/>
          <p:cNvSpPr>
            <a:spLocks noGrp="1"/>
          </p:cNvSpPr>
          <p:nvPr>
            <p:ph type="ftr" sz="quarter" idx="11"/>
          </p:nvPr>
        </p:nvSpPr>
        <p:spPr/>
        <p:txBody>
          <a:bodyPr/>
          <a:lstStyle/>
          <a:p>
            <a:r>
              <a:rPr lang="en-US" smtClean="0"/>
              <a:t>Ethiopia Fulbright Hays 2017    University of Pittsburgh    Darla L. Gerlach, EdD</a:t>
            </a:r>
            <a:endParaRPr lang="en-US"/>
          </a:p>
        </p:txBody>
      </p:sp>
      <p:sp>
        <p:nvSpPr>
          <p:cNvPr id="6" name="Slide Number Placeholder 5"/>
          <p:cNvSpPr>
            <a:spLocks noGrp="1"/>
          </p:cNvSpPr>
          <p:nvPr>
            <p:ph type="sldNum" sz="quarter" idx="12"/>
          </p:nvPr>
        </p:nvSpPr>
        <p:spPr/>
        <p:txBody>
          <a:bodyPr/>
          <a:lstStyle/>
          <a:p>
            <a:fld id="{07300F22-D51B-4675-BA80-E5B5CE3428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251B08-8727-4E26-8CD6-71FBF1C3157D}" type="datetime1">
              <a:rPr lang="en-US" smtClean="0"/>
              <a:t>2/21/18</a:t>
            </a:fld>
            <a:endParaRPr lang="en-US"/>
          </a:p>
        </p:txBody>
      </p:sp>
      <p:sp>
        <p:nvSpPr>
          <p:cNvPr id="6" name="Footer Placeholder 5"/>
          <p:cNvSpPr>
            <a:spLocks noGrp="1"/>
          </p:cNvSpPr>
          <p:nvPr>
            <p:ph type="ftr" sz="quarter" idx="11"/>
          </p:nvPr>
        </p:nvSpPr>
        <p:spPr/>
        <p:txBody>
          <a:bodyPr/>
          <a:lstStyle/>
          <a:p>
            <a:r>
              <a:rPr lang="en-US" smtClean="0"/>
              <a:t>Ethiopia Fulbright Hays 2017    University of Pittsburgh    Darla L. Gerlach, EdD</a:t>
            </a:r>
            <a:endParaRPr lang="en-US"/>
          </a:p>
        </p:txBody>
      </p:sp>
      <p:sp>
        <p:nvSpPr>
          <p:cNvPr id="7" name="Slide Number Placeholder 6"/>
          <p:cNvSpPr>
            <a:spLocks noGrp="1"/>
          </p:cNvSpPr>
          <p:nvPr>
            <p:ph type="sldNum" sz="quarter" idx="12"/>
          </p:nvPr>
        </p:nvSpPr>
        <p:spPr/>
        <p:txBody>
          <a:bodyPr/>
          <a:lstStyle/>
          <a:p>
            <a:fld id="{07300F22-D51B-4675-BA80-E5B5CE3428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6C8648-3330-45AA-8E83-3766E3D9DFD0}" type="datetime1">
              <a:rPr lang="en-US" smtClean="0"/>
              <a:t>2/21/18</a:t>
            </a:fld>
            <a:endParaRPr lang="en-US"/>
          </a:p>
        </p:txBody>
      </p:sp>
      <p:sp>
        <p:nvSpPr>
          <p:cNvPr id="8" name="Footer Placeholder 7"/>
          <p:cNvSpPr>
            <a:spLocks noGrp="1"/>
          </p:cNvSpPr>
          <p:nvPr>
            <p:ph type="ftr" sz="quarter" idx="11"/>
          </p:nvPr>
        </p:nvSpPr>
        <p:spPr/>
        <p:txBody>
          <a:bodyPr/>
          <a:lstStyle/>
          <a:p>
            <a:r>
              <a:rPr lang="en-US" smtClean="0"/>
              <a:t>Ethiopia Fulbright Hays 2017    University of Pittsburgh    Darla L. Gerlach, EdD</a:t>
            </a:r>
            <a:endParaRPr lang="en-US"/>
          </a:p>
        </p:txBody>
      </p:sp>
      <p:sp>
        <p:nvSpPr>
          <p:cNvPr id="9" name="Slide Number Placeholder 8"/>
          <p:cNvSpPr>
            <a:spLocks noGrp="1"/>
          </p:cNvSpPr>
          <p:nvPr>
            <p:ph type="sldNum" sz="quarter" idx="12"/>
          </p:nvPr>
        </p:nvSpPr>
        <p:spPr/>
        <p:txBody>
          <a:bodyPr/>
          <a:lstStyle/>
          <a:p>
            <a:fld id="{07300F22-D51B-4675-BA80-E5B5CE3428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635AD3-F8C2-4789-9C31-9AA0B2920407}" type="datetime1">
              <a:rPr lang="en-US" smtClean="0"/>
              <a:t>2/21/18</a:t>
            </a:fld>
            <a:endParaRPr lang="en-US"/>
          </a:p>
        </p:txBody>
      </p:sp>
      <p:sp>
        <p:nvSpPr>
          <p:cNvPr id="4" name="Footer Placeholder 3"/>
          <p:cNvSpPr>
            <a:spLocks noGrp="1"/>
          </p:cNvSpPr>
          <p:nvPr>
            <p:ph type="ftr" sz="quarter" idx="11"/>
          </p:nvPr>
        </p:nvSpPr>
        <p:spPr/>
        <p:txBody>
          <a:bodyPr/>
          <a:lstStyle/>
          <a:p>
            <a:r>
              <a:rPr lang="en-US" smtClean="0"/>
              <a:t>Ethiopia Fulbright Hays 2017    University of Pittsburgh    Darla L. Gerlach, EdD</a:t>
            </a:r>
            <a:endParaRPr lang="en-US"/>
          </a:p>
        </p:txBody>
      </p:sp>
      <p:sp>
        <p:nvSpPr>
          <p:cNvPr id="5" name="Slide Number Placeholder 4"/>
          <p:cNvSpPr>
            <a:spLocks noGrp="1"/>
          </p:cNvSpPr>
          <p:nvPr>
            <p:ph type="sldNum" sz="quarter" idx="12"/>
          </p:nvPr>
        </p:nvSpPr>
        <p:spPr/>
        <p:txBody>
          <a:bodyPr/>
          <a:lstStyle/>
          <a:p>
            <a:fld id="{07300F22-D51B-4675-BA80-E5B5CE3428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5CE91-D140-4D44-ABA5-E7606C416238}" type="datetime1">
              <a:rPr lang="en-US" smtClean="0"/>
              <a:t>2/21/18</a:t>
            </a:fld>
            <a:endParaRPr lang="en-US"/>
          </a:p>
        </p:txBody>
      </p:sp>
      <p:sp>
        <p:nvSpPr>
          <p:cNvPr id="3" name="Footer Placeholder 2"/>
          <p:cNvSpPr>
            <a:spLocks noGrp="1"/>
          </p:cNvSpPr>
          <p:nvPr>
            <p:ph type="ftr" sz="quarter" idx="11"/>
          </p:nvPr>
        </p:nvSpPr>
        <p:spPr/>
        <p:txBody>
          <a:bodyPr/>
          <a:lstStyle/>
          <a:p>
            <a:r>
              <a:rPr lang="en-US" smtClean="0"/>
              <a:t>Ethiopia Fulbright Hays 2017    University of Pittsburgh    Darla L. Gerlach, EdD</a:t>
            </a:r>
            <a:endParaRPr lang="en-US"/>
          </a:p>
        </p:txBody>
      </p:sp>
      <p:sp>
        <p:nvSpPr>
          <p:cNvPr id="4" name="Slide Number Placeholder 3"/>
          <p:cNvSpPr>
            <a:spLocks noGrp="1"/>
          </p:cNvSpPr>
          <p:nvPr>
            <p:ph type="sldNum" sz="quarter" idx="12"/>
          </p:nvPr>
        </p:nvSpPr>
        <p:spPr/>
        <p:txBody>
          <a:bodyPr/>
          <a:lstStyle/>
          <a:p>
            <a:fld id="{07300F22-D51B-4675-BA80-E5B5CE3428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1DEF19-F8FC-450F-8E29-71C3B0B52E17}" type="datetime1">
              <a:rPr lang="en-US" smtClean="0"/>
              <a:t>2/21/18</a:t>
            </a:fld>
            <a:endParaRPr lang="en-US"/>
          </a:p>
        </p:txBody>
      </p:sp>
      <p:sp>
        <p:nvSpPr>
          <p:cNvPr id="6" name="Footer Placeholder 5"/>
          <p:cNvSpPr>
            <a:spLocks noGrp="1"/>
          </p:cNvSpPr>
          <p:nvPr>
            <p:ph type="ftr" sz="quarter" idx="11"/>
          </p:nvPr>
        </p:nvSpPr>
        <p:spPr/>
        <p:txBody>
          <a:bodyPr/>
          <a:lstStyle/>
          <a:p>
            <a:r>
              <a:rPr lang="en-US" smtClean="0"/>
              <a:t>Ethiopia Fulbright Hays 2017    University of Pittsburgh    Darla L. Gerlach, EdD</a:t>
            </a:r>
            <a:endParaRPr lang="en-US"/>
          </a:p>
        </p:txBody>
      </p:sp>
      <p:sp>
        <p:nvSpPr>
          <p:cNvPr id="7" name="Slide Number Placeholder 6"/>
          <p:cNvSpPr>
            <a:spLocks noGrp="1"/>
          </p:cNvSpPr>
          <p:nvPr>
            <p:ph type="sldNum" sz="quarter" idx="12"/>
          </p:nvPr>
        </p:nvSpPr>
        <p:spPr/>
        <p:txBody>
          <a:bodyPr/>
          <a:lstStyle/>
          <a:p>
            <a:fld id="{07300F22-D51B-4675-BA80-E5B5CE3428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74ECF-5AE3-4B9A-ACFB-2C8EF705ACB4}" type="datetime1">
              <a:rPr lang="en-US" smtClean="0"/>
              <a:t>2/21/18</a:t>
            </a:fld>
            <a:endParaRPr lang="en-US"/>
          </a:p>
        </p:txBody>
      </p:sp>
      <p:sp>
        <p:nvSpPr>
          <p:cNvPr id="6" name="Footer Placeholder 5"/>
          <p:cNvSpPr>
            <a:spLocks noGrp="1"/>
          </p:cNvSpPr>
          <p:nvPr>
            <p:ph type="ftr" sz="quarter" idx="11"/>
          </p:nvPr>
        </p:nvSpPr>
        <p:spPr/>
        <p:txBody>
          <a:bodyPr/>
          <a:lstStyle/>
          <a:p>
            <a:r>
              <a:rPr lang="en-US" smtClean="0"/>
              <a:t>Ethiopia Fulbright Hays 2017    University of Pittsburgh    Darla L. Gerlach, EdD</a:t>
            </a:r>
            <a:endParaRPr lang="en-US"/>
          </a:p>
        </p:txBody>
      </p:sp>
      <p:sp>
        <p:nvSpPr>
          <p:cNvPr id="7" name="Slide Number Placeholder 6"/>
          <p:cNvSpPr>
            <a:spLocks noGrp="1"/>
          </p:cNvSpPr>
          <p:nvPr>
            <p:ph type="sldNum" sz="quarter" idx="12"/>
          </p:nvPr>
        </p:nvSpPr>
        <p:spPr/>
        <p:txBody>
          <a:bodyPr/>
          <a:lstStyle/>
          <a:p>
            <a:fld id="{07300F22-D51B-4675-BA80-E5B5CE3428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A9393-6BE8-4E60-B269-90FCF3B2A8A5}" type="datetime1">
              <a:rPr lang="en-US" smtClean="0"/>
              <a:t>2/21/18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Ethiopia Fulbright Hays 2017    University of Pittsburgh    Darla L. Gerlach, EdD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00F22-D51B-4675-BA80-E5B5CE3428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jpeg"/><Relationship Id="rId6"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jpeg"/><Relationship Id="rId6" Type="http://schemas.openxmlformats.org/officeDocument/2006/relationships/image" Target="../media/image58.jpeg"/><Relationship Id="rId7" Type="http://schemas.openxmlformats.org/officeDocument/2006/relationships/image" Target="../media/image59.jpeg"/><Relationship Id="rId1" Type="http://schemas.openxmlformats.org/officeDocument/2006/relationships/slideLayout" Target="../slideLayouts/slideLayout7.xml"/><Relationship Id="rId2" Type="http://schemas.openxmlformats.org/officeDocument/2006/relationships/image" Target="../media/image5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5" Type="http://schemas.openxmlformats.org/officeDocument/2006/relationships/image" Target="../media/image69.jpeg"/><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5" Type="http://schemas.openxmlformats.org/officeDocument/2006/relationships/image" Target="../media/image72.jpeg"/><Relationship Id="rId6" Type="http://schemas.openxmlformats.org/officeDocument/2006/relationships/image" Target="../media/image73.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1" Type="http://schemas.openxmlformats.org/officeDocument/2006/relationships/slideLayout" Target="../slideLayouts/slideLayout7.xml"/><Relationship Id="rId2" Type="http://schemas.openxmlformats.org/officeDocument/2006/relationships/image" Target="../media/image74.jpeg"/></Relationships>
</file>

<file path=ppt/slides/_rels/slide25.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jpeg"/><Relationship Id="rId5" Type="http://schemas.openxmlformats.org/officeDocument/2006/relationships/image" Target="../media/image80.jpeg"/><Relationship Id="rId6" Type="http://schemas.openxmlformats.org/officeDocument/2006/relationships/image" Target="../media/image81.jpeg"/><Relationship Id="rId1" Type="http://schemas.openxmlformats.org/officeDocument/2006/relationships/slideLayout" Target="../slideLayouts/slideLayout2.xml"/><Relationship Id="rId2" Type="http://schemas.openxmlformats.org/officeDocument/2006/relationships/image" Target="../media/image77.jpeg"/></Relationships>
</file>

<file path=ppt/slides/_rels/slide26.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83.jpeg"/><Relationship Id="rId5" Type="http://schemas.openxmlformats.org/officeDocument/2006/relationships/image" Target="../media/image84.jpeg"/><Relationship Id="rId6" Type="http://schemas.openxmlformats.org/officeDocument/2006/relationships/image" Target="../media/image8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jpeg"/></Relationships>
</file>

<file path=ppt/slides/_rels/slide28.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89.jpeg"/><Relationship Id="rId5" Type="http://schemas.openxmlformats.org/officeDocument/2006/relationships/image" Target="../media/image90.jpeg"/><Relationship Id="rId1" Type="http://schemas.openxmlformats.org/officeDocument/2006/relationships/slideLayout" Target="../slideLayouts/slideLayout2.xml"/><Relationship Id="rId2" Type="http://schemas.openxmlformats.org/officeDocument/2006/relationships/image" Target="../media/image87.jpeg"/></Relationships>
</file>

<file path=ppt/slides/_rels/slide29.xml.rels><?xml version="1.0" encoding="UTF-8" standalone="yes"?>
<Relationships xmlns="http://schemas.openxmlformats.org/package/2006/relationships"><Relationship Id="rId3" Type="http://schemas.openxmlformats.org/officeDocument/2006/relationships/image" Target="../media/image92.jpeg"/><Relationship Id="rId4" Type="http://schemas.openxmlformats.org/officeDocument/2006/relationships/image" Target="../media/image93.jpeg"/><Relationship Id="rId1" Type="http://schemas.openxmlformats.org/officeDocument/2006/relationships/slideLayout" Target="../slideLayouts/slideLayout2.xml"/><Relationship Id="rId2" Type="http://schemas.openxmlformats.org/officeDocument/2006/relationships/image" Target="../media/image9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895600" y="2133600"/>
            <a:ext cx="3276600" cy="1447800"/>
          </a:xfrm>
        </p:spPr>
        <p:txBody>
          <a:bodyPr>
            <a:normAutofit/>
          </a:bodyPr>
          <a:lstStyle/>
          <a:p>
            <a:pPr eaLnBrk="1" hangingPunct="1"/>
            <a:r>
              <a:rPr lang="en-US" sz="2000" b="1" dirty="0" smtClean="0">
                <a:latin typeface="Tahoma" pitchFamily="34" charset="0"/>
                <a:cs typeface="Tahoma" pitchFamily="34" charset="0"/>
              </a:rPr>
              <a:t>Farm to Table in </a:t>
            </a:r>
            <a:r>
              <a:rPr lang="en-US" sz="2000" b="1" dirty="0" err="1" smtClean="0">
                <a:latin typeface="Tahoma" pitchFamily="34" charset="0"/>
                <a:cs typeface="Tahoma" pitchFamily="34" charset="0"/>
              </a:rPr>
              <a:t>Wolaita</a:t>
            </a:r>
            <a:r>
              <a:rPr lang="en-US" sz="2000" b="1" dirty="0" smtClean="0">
                <a:latin typeface="Tahoma" pitchFamily="34" charset="0"/>
                <a:cs typeface="Tahoma" pitchFamily="34" charset="0"/>
              </a:rPr>
              <a:t> Curriculum Unit</a:t>
            </a:r>
          </a:p>
        </p:txBody>
      </p:sp>
      <p:pic>
        <p:nvPicPr>
          <p:cNvPr id="3075" name="Picture 5" descr="C:\Users\gerlachd\Pictures\2017-08-01 mountain trip\mountain trip 164.JPG"/>
          <p:cNvPicPr>
            <a:picLocks noChangeAspect="1" noChangeArrowheads="1"/>
          </p:cNvPicPr>
          <p:nvPr/>
        </p:nvPicPr>
        <p:blipFill>
          <a:blip r:embed="rId2" cstate="screen">
            <a:extLst>
              <a:ext uri="{28A0092B-C50C-407E-A947-70E740481C1C}">
                <a14:useLocalDpi xmlns:a14="http://schemas.microsoft.com/office/drawing/2010/main"/>
              </a:ext>
            </a:extLst>
          </a:blip>
          <a:srcRect r="-64"/>
          <a:stretch>
            <a:fillRect/>
          </a:stretch>
        </p:blipFill>
        <p:spPr bwMode="auto">
          <a:xfrm>
            <a:off x="533400" y="457200"/>
            <a:ext cx="2286000" cy="2895600"/>
          </a:xfrm>
          <a:prstGeom prst="rect">
            <a:avLst/>
          </a:prstGeom>
          <a:noFill/>
          <a:ln w="9525">
            <a:noFill/>
            <a:miter lim="800000"/>
            <a:headEnd/>
            <a:tailEnd/>
          </a:ln>
        </p:spPr>
      </p:pic>
      <p:pic>
        <p:nvPicPr>
          <p:cNvPr id="3076" name="Picture 7" descr="C:\Users\gerlachd\Pictures\2017-08-01 mountain trip\mountain trip 148.JPG"/>
          <p:cNvPicPr>
            <a:picLocks noChangeAspect="1" noChangeArrowheads="1"/>
          </p:cNvPicPr>
          <p:nvPr/>
        </p:nvPicPr>
        <p:blipFill>
          <a:blip r:embed="rId3" cstate="screen">
            <a:extLst>
              <a:ext uri="{28A0092B-C50C-407E-A947-70E740481C1C}">
                <a14:useLocalDpi xmlns:a14="http://schemas.microsoft.com/office/drawing/2010/main"/>
              </a:ext>
            </a:extLst>
          </a:blip>
          <a:srcRect l="-1215"/>
          <a:stretch>
            <a:fillRect/>
          </a:stretch>
        </p:blipFill>
        <p:spPr bwMode="auto">
          <a:xfrm>
            <a:off x="6248400" y="381000"/>
            <a:ext cx="2509838" cy="2935288"/>
          </a:xfrm>
          <a:prstGeom prst="rect">
            <a:avLst/>
          </a:prstGeom>
          <a:noFill/>
          <a:ln w="9525">
            <a:noFill/>
            <a:miter lim="800000"/>
            <a:headEnd/>
            <a:tailEnd/>
          </a:ln>
        </p:spPr>
      </p:pic>
      <p:pic>
        <p:nvPicPr>
          <p:cNvPr id="3079" name="Picture 11" descr="C:\Users\gerlachd\Pictures\2017-08-03 last days in Woylita\last days in Woylita 01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0" y="533400"/>
            <a:ext cx="1404938" cy="1873250"/>
          </a:xfrm>
          <a:prstGeom prst="rect">
            <a:avLst/>
          </a:prstGeom>
          <a:noFill/>
          <a:ln w="9525">
            <a:noFill/>
            <a:miter lim="800000"/>
            <a:headEnd/>
            <a:tailEnd/>
          </a:ln>
        </p:spPr>
      </p:pic>
      <p:pic>
        <p:nvPicPr>
          <p:cNvPr id="3080" name="Picture 12" descr="C:\Users\gerlachd\Pictures\2017-07-27\36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95800" y="1447800"/>
            <a:ext cx="1554163" cy="836613"/>
          </a:xfrm>
          <a:prstGeom prst="rect">
            <a:avLst/>
          </a:prstGeom>
          <a:noFill/>
          <a:ln w="9525">
            <a:noFill/>
            <a:miter lim="800000"/>
            <a:headEnd/>
            <a:tailEnd/>
          </a:ln>
        </p:spPr>
      </p:pic>
      <p:pic>
        <p:nvPicPr>
          <p:cNvPr id="10" name="Picture 9" descr="C:\Users\gerlachd\Google Drive\2017-07-27\391.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400" y="3657600"/>
            <a:ext cx="2057400" cy="2667000"/>
          </a:xfrm>
          <a:prstGeom prst="rect">
            <a:avLst/>
          </a:prstGeom>
          <a:noFill/>
          <a:ln w="9525">
            <a:noFill/>
            <a:miter lim="800000"/>
            <a:headEnd/>
            <a:tailEnd/>
          </a:ln>
        </p:spPr>
      </p:pic>
      <p:pic>
        <p:nvPicPr>
          <p:cNvPr id="11" name="Picture 5" descr="C:\Users\gerlachd\Pictures\2017-07-29 food, gardens\food, gardens 07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105400" y="3352800"/>
            <a:ext cx="3856038" cy="2892425"/>
          </a:xfrm>
          <a:prstGeom prst="rect">
            <a:avLst/>
          </a:prstGeom>
          <a:noFill/>
          <a:ln w="9525">
            <a:noFill/>
            <a:miter lim="800000"/>
            <a:headEnd/>
            <a:tailEnd/>
          </a:ln>
        </p:spPr>
      </p:pic>
      <p:pic>
        <p:nvPicPr>
          <p:cNvPr id="12" name="Picture 11" descr="C:\Users\gerlachd\Google Drive\2017-08-01 mountain trip\mountain trip 179.JPG"/>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43200" y="3352800"/>
            <a:ext cx="2213787" cy="2951174"/>
          </a:xfrm>
          <a:prstGeom prst="rect">
            <a:avLst/>
          </a:prstGeom>
          <a:noFill/>
          <a:ln w="9525">
            <a:noFill/>
            <a:miter lim="800000"/>
            <a:headEnd/>
            <a:tailEnd/>
          </a:ln>
        </p:spPr>
      </p:pic>
      <p:sp>
        <p:nvSpPr>
          <p:cNvPr id="13" name="Footer Placeholder 12"/>
          <p:cNvSpPr>
            <a:spLocks noGrp="1"/>
          </p:cNvSpPr>
          <p:nvPr>
            <p:ph type="ftr" sz="quarter" idx="11"/>
          </p:nvPr>
        </p:nvSpPr>
        <p:spPr>
          <a:xfrm>
            <a:off x="1524000" y="6400800"/>
            <a:ext cx="5257800" cy="3206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2000" b="1" dirty="0" smtClean="0">
                <a:latin typeface="Tahoma" pitchFamily="34" charset="0"/>
                <a:cs typeface="Tahoma" pitchFamily="34" charset="0"/>
              </a:rPr>
              <a:t>Cultural Knowledge Embedded in the Crafting &amp; Use of Tools</a:t>
            </a:r>
            <a:br>
              <a:rPr lang="en-US" sz="2000" b="1" dirty="0" smtClean="0">
                <a:latin typeface="Tahoma" pitchFamily="34" charset="0"/>
                <a:cs typeface="Tahoma" pitchFamily="34" charset="0"/>
              </a:rPr>
            </a:br>
            <a:r>
              <a:rPr lang="en-US" sz="2000" dirty="0" smtClean="0">
                <a:latin typeface="Tahoma" pitchFamily="34" charset="0"/>
                <a:cs typeface="Tahoma" pitchFamily="34" charset="0"/>
              </a:rPr>
              <a:t>U</a:t>
            </a:r>
            <a:r>
              <a:rPr lang="en-US" sz="2000" dirty="0" smtClean="0">
                <a:latin typeface="Tahoma" pitchFamily="34" charset="0"/>
                <a:ea typeface="Tahoma" pitchFamily="34" charset="0"/>
                <a:cs typeface="Tahoma" pitchFamily="34" charset="0"/>
              </a:rPr>
              <a:t>sing natural resources in a sustainable fashion for practical purposes  </a:t>
            </a:r>
            <a:endParaRPr lang="en-US" sz="2000" dirty="0">
              <a:latin typeface="Tahoma" pitchFamily="34" charset="0"/>
              <a:ea typeface="Tahoma" pitchFamily="34" charset="0"/>
              <a:cs typeface="Tahoma" pitchFamily="34" charset="0"/>
            </a:endParaRPr>
          </a:p>
        </p:txBody>
      </p:sp>
      <p:pic>
        <p:nvPicPr>
          <p:cNvPr id="6" name="Picture 5" descr="C:\Users\gerlachd\Google Drive\2017-08-01 mountain trip\mountain trip 254.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0" y="3810000"/>
            <a:ext cx="2139359" cy="2851954"/>
          </a:xfrm>
          <a:prstGeom prst="rect">
            <a:avLst/>
          </a:prstGeom>
          <a:noFill/>
          <a:ln w="9525">
            <a:noFill/>
            <a:miter lim="800000"/>
            <a:headEnd/>
            <a:tailEnd/>
          </a:ln>
        </p:spPr>
      </p:pic>
      <p:pic>
        <p:nvPicPr>
          <p:cNvPr id="7" name="Picture 6" descr="C:\Users\gerlachd\Google Drive\2017-08-01 mountain trip\mountain trip 256.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3636335"/>
            <a:ext cx="2416693" cy="3221665"/>
          </a:xfrm>
          <a:prstGeom prst="rect">
            <a:avLst/>
          </a:prstGeom>
          <a:noFill/>
          <a:ln w="9525">
            <a:noFill/>
            <a:miter lim="800000"/>
            <a:headEnd/>
            <a:tailEnd/>
          </a:ln>
        </p:spPr>
      </p:pic>
      <p:pic>
        <p:nvPicPr>
          <p:cNvPr id="8" name="Picture 7" descr="C:\Users\gerlachd\Google Drive\2017-08-01 mountain trip\mountain trip 274.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5600" y="3810000"/>
            <a:ext cx="2352318" cy="2764356"/>
          </a:xfrm>
          <a:prstGeom prst="rect">
            <a:avLst/>
          </a:prstGeom>
          <a:noFill/>
          <a:ln w="9525">
            <a:noFill/>
            <a:miter lim="800000"/>
            <a:headEnd/>
            <a:tailEnd/>
          </a:ln>
        </p:spPr>
      </p:pic>
      <p:pic>
        <p:nvPicPr>
          <p:cNvPr id="9" name="Picture 8" descr="C:\Users\gerlachd\Google Drive\2017-07-27\226.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1447800"/>
            <a:ext cx="2667000" cy="1889277"/>
          </a:xfrm>
          <a:prstGeom prst="rect">
            <a:avLst/>
          </a:prstGeom>
          <a:noFill/>
          <a:ln w="9525">
            <a:noFill/>
            <a:miter lim="800000"/>
            <a:headEnd/>
            <a:tailEnd/>
          </a:ln>
        </p:spPr>
      </p:pic>
      <p:pic>
        <p:nvPicPr>
          <p:cNvPr id="11" name="Picture 1" descr="C:\Users\gerlachd\Pictures\2017-07-27\24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24600" y="1051048"/>
            <a:ext cx="2819400" cy="2777768"/>
          </a:xfrm>
          <a:prstGeom prst="rect">
            <a:avLst/>
          </a:prstGeom>
          <a:noFill/>
          <a:ln w="9525">
            <a:noFill/>
            <a:miter lim="800000"/>
            <a:headEnd/>
            <a:tailEnd/>
          </a:ln>
        </p:spPr>
      </p:pic>
      <p:sp>
        <p:nvSpPr>
          <p:cNvPr id="12" name="TextBox 11"/>
          <p:cNvSpPr txBox="1"/>
          <p:nvPr/>
        </p:nvSpPr>
        <p:spPr>
          <a:xfrm>
            <a:off x="6553200" y="3124200"/>
            <a:ext cx="2362200" cy="584775"/>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Garden fence protecting vegetables</a:t>
            </a:r>
            <a:endParaRPr lang="en-US" sz="1600" dirty="0">
              <a:solidFill>
                <a:schemeClr val="bg1"/>
              </a:solidFill>
              <a:latin typeface="Times New Roman" pitchFamily="18" charset="0"/>
              <a:cs typeface="Times New Roman" pitchFamily="18" charset="0"/>
            </a:endParaRPr>
          </a:p>
        </p:txBody>
      </p:sp>
      <p:sp>
        <p:nvSpPr>
          <p:cNvPr id="14" name="TextBox 13"/>
          <p:cNvSpPr txBox="1"/>
          <p:nvPr/>
        </p:nvSpPr>
        <p:spPr>
          <a:xfrm>
            <a:off x="304800" y="6172200"/>
            <a:ext cx="2362200" cy="338554"/>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Bench atop a mountain</a:t>
            </a:r>
            <a:endParaRPr lang="en-US" sz="1600" dirty="0">
              <a:solidFill>
                <a:schemeClr val="bg1"/>
              </a:solidFill>
              <a:latin typeface="Times New Roman" pitchFamily="18" charset="0"/>
              <a:cs typeface="Times New Roman" pitchFamily="18" charset="0"/>
            </a:endParaRPr>
          </a:p>
        </p:txBody>
      </p:sp>
      <p:sp>
        <p:nvSpPr>
          <p:cNvPr id="15" name="TextBox 14"/>
          <p:cNvSpPr txBox="1"/>
          <p:nvPr/>
        </p:nvSpPr>
        <p:spPr>
          <a:xfrm>
            <a:off x="2971800" y="5943600"/>
            <a:ext cx="2057400" cy="338554"/>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Bridge over creek </a:t>
            </a:r>
            <a:endParaRPr lang="en-US" sz="1600" dirty="0">
              <a:solidFill>
                <a:schemeClr val="bg1"/>
              </a:solidFill>
              <a:latin typeface="Times New Roman" pitchFamily="18" charset="0"/>
              <a:cs typeface="Times New Roman" pitchFamily="18" charset="0"/>
            </a:endParaRPr>
          </a:p>
        </p:txBody>
      </p:sp>
      <p:sp>
        <p:nvSpPr>
          <p:cNvPr id="17" name="TextBox 16"/>
          <p:cNvSpPr txBox="1"/>
          <p:nvPr/>
        </p:nvSpPr>
        <p:spPr>
          <a:xfrm>
            <a:off x="5410200" y="5791200"/>
            <a:ext cx="1676400" cy="584775"/>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Fence to protect cattle</a:t>
            </a:r>
            <a:endParaRPr lang="en-US" sz="1600" dirty="0">
              <a:solidFill>
                <a:schemeClr val="bg1"/>
              </a:solidFill>
              <a:latin typeface="Times New Roman" pitchFamily="18" charset="0"/>
              <a:cs typeface="Times New Roman" pitchFamily="18" charset="0"/>
            </a:endParaRPr>
          </a:p>
        </p:txBody>
      </p:sp>
      <p:pic>
        <p:nvPicPr>
          <p:cNvPr id="18" name="Picture 17" descr="C:\Users\gerlachd\Pictures\2017-07-29 food, gardens\food, gardens 012.JPG"/>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95800" y="914400"/>
            <a:ext cx="2086197" cy="2034160"/>
          </a:xfrm>
          <a:prstGeom prst="rect">
            <a:avLst/>
          </a:prstGeom>
          <a:noFill/>
          <a:ln w="9525">
            <a:noFill/>
            <a:miter lim="800000"/>
            <a:headEnd/>
            <a:tailEnd/>
          </a:ln>
        </p:spPr>
      </p:pic>
      <p:sp>
        <p:nvSpPr>
          <p:cNvPr id="19" name="TextBox 18"/>
          <p:cNvSpPr txBox="1"/>
          <p:nvPr/>
        </p:nvSpPr>
        <p:spPr>
          <a:xfrm>
            <a:off x="4724400" y="2895600"/>
            <a:ext cx="1600200" cy="738664"/>
          </a:xfrm>
          <a:prstGeom prst="rect">
            <a:avLst/>
          </a:prstGeom>
          <a:noFill/>
        </p:spPr>
        <p:txBody>
          <a:bodyPr wrap="square" rtlCol="0">
            <a:spAutoFit/>
          </a:bodyPr>
          <a:lstStyle/>
          <a:p>
            <a:r>
              <a:rPr lang="en-US" sz="1400" dirty="0" smtClean="0">
                <a:latin typeface="Times New Roman" pitchFamily="18" charset="0"/>
                <a:ea typeface="Tahoma" pitchFamily="34" charset="0"/>
                <a:cs typeface="Times New Roman" pitchFamily="18" charset="0"/>
              </a:rPr>
              <a:t>Wooden mortar used in grinding coffee beans</a:t>
            </a:r>
            <a:endParaRPr lang="en-US" sz="1400" dirty="0">
              <a:latin typeface="Times New Roman" pitchFamily="18" charset="0"/>
              <a:ea typeface="Tahoma" pitchFamily="34" charset="0"/>
              <a:cs typeface="Times New Roman" pitchFamily="18" charset="0"/>
            </a:endParaRPr>
          </a:p>
        </p:txBody>
      </p:sp>
      <p:pic>
        <p:nvPicPr>
          <p:cNvPr id="20" name="Picture 19" descr="C:\Users\gerlachd\Google Drive\2017-07-27\221.JPG"/>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62200" y="1447800"/>
            <a:ext cx="2315113" cy="2222205"/>
          </a:xfrm>
          <a:prstGeom prst="rect">
            <a:avLst/>
          </a:prstGeom>
          <a:noFill/>
          <a:ln w="9525">
            <a:noFill/>
            <a:miter lim="800000"/>
            <a:headEnd/>
            <a:tailEnd/>
          </a:ln>
        </p:spPr>
      </p:pic>
      <p:sp>
        <p:nvSpPr>
          <p:cNvPr id="21" name="Rectangle 20"/>
          <p:cNvSpPr/>
          <p:nvPr/>
        </p:nvSpPr>
        <p:spPr>
          <a:xfrm>
            <a:off x="0" y="2819400"/>
            <a:ext cx="6014061" cy="369332"/>
          </a:xfrm>
          <a:prstGeom prst="rect">
            <a:avLst/>
          </a:prstGeom>
        </p:spPr>
        <p:txBody>
          <a:bodyPr wrap="square">
            <a:spAutoFit/>
          </a:bodyPr>
          <a:lstStyle/>
          <a:p>
            <a:r>
              <a:rPr lang="en-US" dirty="0" smtClean="0">
                <a:solidFill>
                  <a:schemeClr val="bg1"/>
                </a:solidFill>
                <a:latin typeface="Times New Roman" pitchFamily="18" charset="0"/>
                <a:cs typeface="Times New Roman" pitchFamily="18" charset="0"/>
              </a:rPr>
              <a:t>Privacy fences for residences</a:t>
            </a:r>
            <a:endParaRPr lang="en-US" dirty="0">
              <a:solidFill>
                <a:schemeClr val="bg1"/>
              </a:solidFill>
              <a:latin typeface="Times New Roman" pitchFamily="18" charset="0"/>
              <a:cs typeface="Times New Roman" pitchFamily="18" charset="0"/>
            </a:endParaRPr>
          </a:p>
        </p:txBody>
      </p:sp>
      <p:sp>
        <p:nvSpPr>
          <p:cNvPr id="16" name="Footer Placeholder 15"/>
          <p:cNvSpPr>
            <a:spLocks noGrp="1"/>
          </p:cNvSpPr>
          <p:nvPr>
            <p:ph type="ftr" sz="quarter" idx="11"/>
          </p:nvPr>
        </p:nvSpPr>
        <p:spPr>
          <a:xfrm>
            <a:off x="7467600" y="5867400"/>
            <a:ext cx="1676400" cy="854075"/>
          </a:xfrm>
        </p:spPr>
        <p:txBody>
          <a:bodyPr/>
          <a:lstStyle/>
          <a:p>
            <a:r>
              <a:rPr lang="en-US" dirty="0" smtClean="0"/>
              <a:t>Ethiopia Fulbright Hays 2017    </a:t>
            </a:r>
          </a:p>
          <a:p>
            <a:r>
              <a:rPr lang="en-US" dirty="0" smtClean="0"/>
              <a:t>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gerlachd\Google Drive\2017-07-27\230.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 y="1295400"/>
            <a:ext cx="1879225" cy="3505200"/>
          </a:xfrm>
          <a:prstGeom prst="rect">
            <a:avLst/>
          </a:prstGeom>
          <a:noFill/>
          <a:ln w="9525">
            <a:noFill/>
            <a:miter lim="800000"/>
            <a:headEnd/>
            <a:tailEnd/>
          </a:ln>
        </p:spPr>
      </p:pic>
      <p:pic>
        <p:nvPicPr>
          <p:cNvPr id="4" name="Picture 3" descr="C:\Users\gerlachd\Google Drive\2017-07-27\370.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9400" y="1447800"/>
            <a:ext cx="2126255" cy="3466214"/>
          </a:xfrm>
          <a:prstGeom prst="rect">
            <a:avLst/>
          </a:prstGeom>
          <a:noFill/>
          <a:ln w="9525">
            <a:noFill/>
            <a:miter lim="800000"/>
            <a:headEnd/>
            <a:tailEnd/>
          </a:ln>
        </p:spPr>
      </p:pic>
      <p:pic>
        <p:nvPicPr>
          <p:cNvPr id="5" name="Picture 4" descr="C:\Users\gerlachd\Pictures\2017-08-01 mountain trip\mountain trip 13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228600"/>
            <a:ext cx="2570162" cy="3503613"/>
          </a:xfrm>
          <a:prstGeom prst="rect">
            <a:avLst/>
          </a:prstGeom>
          <a:noFill/>
          <a:ln w="9525">
            <a:noFill/>
            <a:miter lim="800000"/>
            <a:headEnd/>
            <a:tailEnd/>
          </a:ln>
        </p:spPr>
      </p:pic>
      <p:pic>
        <p:nvPicPr>
          <p:cNvPr id="6" name="Picture 3" descr="C:\Users\gerlachd\Pictures\2017-08-01 mountain trip\mountain trip 13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3000" y="4038600"/>
            <a:ext cx="1851025" cy="2466975"/>
          </a:xfrm>
          <a:prstGeom prst="rect">
            <a:avLst/>
          </a:prstGeom>
          <a:noFill/>
          <a:ln w="9525">
            <a:noFill/>
            <a:miter lim="800000"/>
            <a:headEnd/>
            <a:tailEnd/>
          </a:ln>
        </p:spPr>
      </p:pic>
      <p:sp>
        <p:nvSpPr>
          <p:cNvPr id="7" name="TextBox 6"/>
          <p:cNvSpPr txBox="1"/>
          <p:nvPr/>
        </p:nvSpPr>
        <p:spPr>
          <a:xfrm>
            <a:off x="228600" y="228600"/>
            <a:ext cx="5791200" cy="646331"/>
          </a:xfrm>
          <a:prstGeom prst="rect">
            <a:avLst/>
          </a:prstGeom>
          <a:noFill/>
        </p:spPr>
        <p:txBody>
          <a:bodyPr wrap="square" rtlCol="0">
            <a:spAutoFit/>
          </a:bodyPr>
          <a:lstStyle/>
          <a:p>
            <a:r>
              <a:rPr lang="en-US" dirty="0" smtClean="0">
                <a:latin typeface="Tahoma" pitchFamily="34" charset="0"/>
                <a:cs typeface="Tahoma" pitchFamily="34" charset="0"/>
              </a:rPr>
              <a:t>Cultural Knowledge Embedded in the Crafting &amp; Use of Tools:</a:t>
            </a:r>
            <a:r>
              <a:rPr lang="en-US" dirty="0" smtClean="0">
                <a:latin typeface="Tahoma" pitchFamily="34" charset="0"/>
                <a:ea typeface="Tahoma" pitchFamily="34" charset="0"/>
                <a:cs typeface="Tahoma" pitchFamily="34" charset="0"/>
              </a:rPr>
              <a:t> hand made tools for everyday use in </a:t>
            </a:r>
            <a:r>
              <a:rPr lang="en-US" dirty="0" err="1" smtClean="0">
                <a:latin typeface="Tahoma" pitchFamily="34" charset="0"/>
                <a:ea typeface="Tahoma" pitchFamily="34" charset="0"/>
                <a:cs typeface="Tahoma" pitchFamily="34" charset="0"/>
              </a:rPr>
              <a:t>Wolaita</a:t>
            </a:r>
            <a:endParaRPr lang="en-US" dirty="0">
              <a:latin typeface="Tahoma" pitchFamily="34" charset="0"/>
              <a:ea typeface="Tahoma" pitchFamily="34" charset="0"/>
              <a:cs typeface="Tahoma" pitchFamily="34" charset="0"/>
            </a:endParaRPr>
          </a:p>
        </p:txBody>
      </p:sp>
      <p:sp>
        <p:nvSpPr>
          <p:cNvPr id="9" name="TextBox 8"/>
          <p:cNvSpPr txBox="1"/>
          <p:nvPr/>
        </p:nvSpPr>
        <p:spPr>
          <a:xfrm>
            <a:off x="533400" y="4800600"/>
            <a:ext cx="190500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Cleaning tool handles made from eucalyptus wood. </a:t>
            </a:r>
            <a:endParaRPr lang="en-US" dirty="0">
              <a:latin typeface="Times New Roman" pitchFamily="18" charset="0"/>
              <a:cs typeface="Times New Roman" pitchFamily="18" charset="0"/>
            </a:endParaRPr>
          </a:p>
        </p:txBody>
      </p:sp>
      <p:sp>
        <p:nvSpPr>
          <p:cNvPr id="11" name="TextBox 10"/>
          <p:cNvSpPr txBox="1"/>
          <p:nvPr/>
        </p:nvSpPr>
        <p:spPr>
          <a:xfrm>
            <a:off x="2895600" y="5029200"/>
            <a:ext cx="205740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Gardener’s hoe &amp; spade handle made from eucalyptus wood. </a:t>
            </a:r>
            <a:endParaRPr lang="en-US" dirty="0">
              <a:latin typeface="Times New Roman" pitchFamily="18" charset="0"/>
              <a:cs typeface="Times New Roman" pitchFamily="18" charset="0"/>
            </a:endParaRPr>
          </a:p>
        </p:txBody>
      </p:sp>
      <p:sp>
        <p:nvSpPr>
          <p:cNvPr id="12" name="TextBox 11"/>
          <p:cNvSpPr txBox="1"/>
          <p:nvPr/>
        </p:nvSpPr>
        <p:spPr>
          <a:xfrm>
            <a:off x="7162800" y="3886200"/>
            <a:ext cx="16764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Handmade sickle for cutting grass. </a:t>
            </a:r>
            <a:endParaRPr lang="en-US" dirty="0">
              <a:latin typeface="Times New Roman" pitchFamily="18" charset="0"/>
              <a:cs typeface="Times New Roman" pitchFamily="18" charset="0"/>
            </a:endParaRPr>
          </a:p>
        </p:txBody>
      </p:sp>
      <p:sp>
        <p:nvSpPr>
          <p:cNvPr id="10" name="Footer Placeholder 9"/>
          <p:cNvSpPr>
            <a:spLocks noGrp="1"/>
          </p:cNvSpPr>
          <p:nvPr>
            <p:ph type="ftr" sz="quarter" idx="11"/>
          </p:nvPr>
        </p:nvSpPr>
        <p:spPr>
          <a:xfrm>
            <a:off x="914400" y="6477000"/>
            <a:ext cx="5105400" cy="2444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Box 11"/>
          <p:cNvSpPr txBox="1">
            <a:spLocks noChangeArrowheads="1"/>
          </p:cNvSpPr>
          <p:nvPr/>
        </p:nvSpPr>
        <p:spPr bwMode="auto">
          <a:xfrm>
            <a:off x="609600" y="304800"/>
            <a:ext cx="8153400" cy="369888"/>
          </a:xfrm>
          <a:prstGeom prst="rect">
            <a:avLst/>
          </a:prstGeom>
          <a:noFill/>
          <a:ln w="9525">
            <a:noFill/>
            <a:miter lim="800000"/>
            <a:headEnd/>
            <a:tailEnd/>
          </a:ln>
        </p:spPr>
        <p:txBody>
          <a:bodyPr>
            <a:spAutoFit/>
          </a:bodyPr>
          <a:lstStyle/>
          <a:p>
            <a:r>
              <a:rPr lang="en-US" dirty="0">
                <a:latin typeface="Tahoma" pitchFamily="34" charset="0"/>
                <a:cs typeface="Tahoma" pitchFamily="34" charset="0"/>
              </a:rPr>
              <a:t>Cultural Knowledge Embedded in the Crafting &amp; Use of Tools </a:t>
            </a:r>
          </a:p>
        </p:txBody>
      </p:sp>
      <p:pic>
        <p:nvPicPr>
          <p:cNvPr id="22535" name="Picture 14" descr="C:\Users\gerlachd\Pictures\2017-08-03 last days in Woylita\last days in Woylita 18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67000" y="1676400"/>
            <a:ext cx="2181225" cy="2503488"/>
          </a:xfrm>
          <a:prstGeom prst="rect">
            <a:avLst/>
          </a:prstGeom>
          <a:noFill/>
          <a:ln w="9525">
            <a:noFill/>
            <a:miter lim="800000"/>
            <a:headEnd/>
            <a:tailEnd/>
          </a:ln>
        </p:spPr>
      </p:pic>
      <p:sp>
        <p:nvSpPr>
          <p:cNvPr id="22538" name="TextBox 18"/>
          <p:cNvSpPr txBox="1">
            <a:spLocks noChangeArrowheads="1"/>
          </p:cNvSpPr>
          <p:nvPr/>
        </p:nvSpPr>
        <p:spPr bwMode="auto">
          <a:xfrm>
            <a:off x="8305800" y="3733800"/>
            <a:ext cx="838200" cy="276225"/>
          </a:xfrm>
          <a:prstGeom prst="rect">
            <a:avLst/>
          </a:prstGeom>
          <a:noFill/>
          <a:ln w="9525">
            <a:noFill/>
            <a:miter lim="800000"/>
            <a:headEnd/>
            <a:tailEnd/>
          </a:ln>
        </p:spPr>
        <p:txBody>
          <a:bodyPr>
            <a:spAutoFit/>
          </a:bodyPr>
          <a:lstStyle/>
          <a:p>
            <a:r>
              <a:rPr lang="en-US" sz="1200">
                <a:solidFill>
                  <a:schemeClr val="bg1"/>
                </a:solidFill>
                <a:latin typeface="Tahoma" pitchFamily="34" charset="0"/>
                <a:cs typeface="Tahoma" pitchFamily="34" charset="0"/>
              </a:rPr>
              <a:t>sickle</a:t>
            </a:r>
          </a:p>
        </p:txBody>
      </p:sp>
      <p:sp>
        <p:nvSpPr>
          <p:cNvPr id="22540" name="TextBox 20"/>
          <p:cNvSpPr txBox="1">
            <a:spLocks noChangeArrowheads="1"/>
          </p:cNvSpPr>
          <p:nvPr/>
        </p:nvSpPr>
        <p:spPr bwMode="auto">
          <a:xfrm>
            <a:off x="457200" y="4343400"/>
            <a:ext cx="3352800" cy="276225"/>
          </a:xfrm>
          <a:prstGeom prst="rect">
            <a:avLst/>
          </a:prstGeom>
          <a:noFill/>
          <a:ln w="9525">
            <a:noFill/>
            <a:miter lim="800000"/>
            <a:headEnd/>
            <a:tailEnd/>
          </a:ln>
        </p:spPr>
        <p:txBody>
          <a:bodyPr>
            <a:spAutoFit/>
          </a:bodyPr>
          <a:lstStyle/>
          <a:p>
            <a:r>
              <a:rPr lang="en-US" sz="1200" dirty="0">
                <a:solidFill>
                  <a:schemeClr val="bg1"/>
                </a:solidFill>
                <a:latin typeface="Tahoma" pitchFamily="34" charset="0"/>
                <a:cs typeface="Tahoma" pitchFamily="34" charset="0"/>
              </a:rPr>
              <a:t>Garden fence crafted from eucalyptus trees</a:t>
            </a:r>
          </a:p>
        </p:txBody>
      </p:sp>
      <p:pic>
        <p:nvPicPr>
          <p:cNvPr id="10" name="Picture 9" descr="C:\Users\gerlachd\Pictures\2017-07-29 food, gardens\food, gardens 108.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77000" y="1524000"/>
            <a:ext cx="2422625" cy="2458834"/>
          </a:xfrm>
          <a:prstGeom prst="rect">
            <a:avLst/>
          </a:prstGeom>
          <a:noFill/>
          <a:ln w="9525">
            <a:noFill/>
            <a:miter lim="800000"/>
            <a:headEnd/>
            <a:tailEnd/>
          </a:ln>
        </p:spPr>
      </p:pic>
      <p:pic>
        <p:nvPicPr>
          <p:cNvPr id="11" name="Picture 10" descr="C:\Users\gerlachd\Pictures\2017-08-03 last days in Woylita\last days in Woylita 136.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1295400"/>
            <a:ext cx="2057400" cy="2362201"/>
          </a:xfrm>
          <a:prstGeom prst="rect">
            <a:avLst/>
          </a:prstGeom>
          <a:noFill/>
          <a:ln w="9525">
            <a:noFill/>
            <a:miter lim="800000"/>
            <a:headEnd/>
            <a:tailEnd/>
          </a:ln>
        </p:spPr>
      </p:pic>
      <p:sp>
        <p:nvSpPr>
          <p:cNvPr id="12" name="TextBox 11"/>
          <p:cNvSpPr txBox="1"/>
          <p:nvPr/>
        </p:nvSpPr>
        <p:spPr>
          <a:xfrm>
            <a:off x="533400" y="914400"/>
            <a:ext cx="5334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An individual tool can be considered multifunctional--</a:t>
            </a:r>
            <a:endParaRPr lang="en-US" dirty="0">
              <a:latin typeface="Times New Roman" pitchFamily="18" charset="0"/>
              <a:cs typeface="Times New Roman" pitchFamily="18" charset="0"/>
            </a:endParaRPr>
          </a:p>
        </p:txBody>
      </p:sp>
      <p:sp>
        <p:nvSpPr>
          <p:cNvPr id="13" name="TextBox 12"/>
          <p:cNvSpPr txBox="1"/>
          <p:nvPr/>
        </p:nvSpPr>
        <p:spPr>
          <a:xfrm>
            <a:off x="381000" y="3657600"/>
            <a:ext cx="1981200" cy="738664"/>
          </a:xfrm>
          <a:prstGeom prst="rect">
            <a:avLst/>
          </a:prstGeom>
          <a:noFill/>
        </p:spPr>
        <p:txBody>
          <a:bodyPr wrap="square" rtlCol="0">
            <a:spAutoFit/>
          </a:bodyPr>
          <a:lstStyle/>
          <a:p>
            <a:r>
              <a:rPr lang="en-US" sz="1400" dirty="0" smtClean="0">
                <a:latin typeface="Times New Roman" pitchFamily="18" charset="0"/>
                <a:cs typeface="Times New Roman" pitchFamily="18" charset="0"/>
              </a:rPr>
              <a:t>This knife handle is also used as a tool to crush garlic for a recipe. </a:t>
            </a:r>
            <a:endParaRPr lang="en-US" sz="1400" dirty="0">
              <a:latin typeface="Times New Roman" pitchFamily="18" charset="0"/>
              <a:cs typeface="Times New Roman" pitchFamily="18" charset="0"/>
            </a:endParaRPr>
          </a:p>
        </p:txBody>
      </p:sp>
      <p:sp>
        <p:nvSpPr>
          <p:cNvPr id="14" name="TextBox 13"/>
          <p:cNvSpPr txBox="1"/>
          <p:nvPr/>
        </p:nvSpPr>
        <p:spPr>
          <a:xfrm>
            <a:off x="2743200" y="4114800"/>
            <a:ext cx="2133600" cy="1169551"/>
          </a:xfrm>
          <a:prstGeom prst="rect">
            <a:avLst/>
          </a:prstGeom>
          <a:noFill/>
        </p:spPr>
        <p:txBody>
          <a:bodyPr wrap="square" rtlCol="0">
            <a:spAutoFit/>
          </a:bodyPr>
          <a:lstStyle/>
          <a:p>
            <a:r>
              <a:rPr lang="en-US" sz="1400" dirty="0" smtClean="0">
                <a:latin typeface="Times New Roman" pitchFamily="18" charset="0"/>
                <a:cs typeface="Times New Roman" pitchFamily="18" charset="0"/>
              </a:rPr>
              <a:t>Rocks are used as a support for pots similar to a burner on a stove; rocks are also used in the framework of houses. </a:t>
            </a:r>
            <a:endParaRPr lang="en-US" sz="1400" dirty="0">
              <a:latin typeface="Times New Roman" pitchFamily="18" charset="0"/>
              <a:cs typeface="Times New Roman" pitchFamily="18" charset="0"/>
            </a:endParaRPr>
          </a:p>
        </p:txBody>
      </p:sp>
      <p:sp>
        <p:nvSpPr>
          <p:cNvPr id="15" name="TextBox 14"/>
          <p:cNvSpPr txBox="1"/>
          <p:nvPr/>
        </p:nvSpPr>
        <p:spPr>
          <a:xfrm>
            <a:off x="6324600" y="4114800"/>
            <a:ext cx="2590800" cy="2308324"/>
          </a:xfrm>
          <a:prstGeom prst="rect">
            <a:avLst/>
          </a:prstGeom>
          <a:noFill/>
        </p:spPr>
        <p:txBody>
          <a:bodyPr wrap="square" rtlCol="0">
            <a:spAutoFit/>
          </a:bodyPr>
          <a:lstStyle/>
          <a:p>
            <a:r>
              <a:rPr lang="en-US" sz="1600" dirty="0" smtClean="0">
                <a:latin typeface="Times New Roman" pitchFamily="18" charset="0"/>
                <a:cs typeface="Times New Roman" pitchFamily="18" charset="0"/>
              </a:rPr>
              <a:t>This stove is used to roast, boil &amp; cook foods.  Charcoal is used inside the lower chamber to create flames for cooking. Its unique feature is its mobility: it can be carried from one household room to another or outside the home for use. </a:t>
            </a:r>
            <a:r>
              <a:rPr lang="en-US" sz="1600" dirty="0" smtClean="0"/>
              <a:t> </a:t>
            </a:r>
          </a:p>
        </p:txBody>
      </p:sp>
      <p:pic>
        <p:nvPicPr>
          <p:cNvPr id="16" name="Picture 15" descr="C:\Users\gerlachd\Pictures\2017-07-29 food, gardens\food, gardens 045.JPG"/>
          <p:cNvPicPr/>
          <p:nvPr/>
        </p:nvPicPr>
        <p:blipFill>
          <a:blip r:embed="rId5" cstate="screen">
            <a:extLst>
              <a:ext uri="{28A0092B-C50C-407E-A947-70E740481C1C}">
                <a14:useLocalDpi xmlns:a14="http://schemas.microsoft.com/office/drawing/2010/main"/>
              </a:ext>
            </a:extLst>
          </a:blip>
          <a:srcRect r="-3229"/>
          <a:stretch>
            <a:fillRect/>
          </a:stretch>
        </p:blipFill>
        <p:spPr bwMode="auto">
          <a:xfrm>
            <a:off x="4953000" y="1600200"/>
            <a:ext cx="1962815" cy="2089297"/>
          </a:xfrm>
          <a:prstGeom prst="rect">
            <a:avLst/>
          </a:prstGeom>
          <a:noFill/>
          <a:ln w="9525">
            <a:noFill/>
            <a:miter lim="800000"/>
            <a:headEnd/>
            <a:tailEnd/>
          </a:ln>
        </p:spPr>
      </p:pic>
      <p:pic>
        <p:nvPicPr>
          <p:cNvPr id="17" name="Picture 16" descr="C:\Users\gerlachd\Pictures\2017-08-03 last days in Woylita\last days in Woylita 092.JPG"/>
          <p:cNvPicPr/>
          <p:nvPr/>
        </p:nvPicPr>
        <p:blipFill>
          <a:blip r:embed="rId6" cstate="screen">
            <a:extLst>
              <a:ext uri="{28A0092B-C50C-407E-A947-70E740481C1C}">
                <a14:useLocalDpi xmlns:a14="http://schemas.microsoft.com/office/drawing/2010/main"/>
              </a:ext>
            </a:extLst>
          </a:blip>
          <a:srcRect b="-69"/>
          <a:stretch>
            <a:fillRect/>
          </a:stretch>
        </p:blipFill>
        <p:spPr bwMode="auto">
          <a:xfrm>
            <a:off x="1524000" y="5105400"/>
            <a:ext cx="1291713" cy="1560488"/>
          </a:xfrm>
          <a:prstGeom prst="rect">
            <a:avLst/>
          </a:prstGeom>
          <a:noFill/>
          <a:ln w="9525">
            <a:noFill/>
            <a:miter lim="800000"/>
            <a:headEnd/>
            <a:tailEnd/>
          </a:ln>
        </p:spPr>
      </p:pic>
      <p:pic>
        <p:nvPicPr>
          <p:cNvPr id="18" name="Picture 17" descr="C:\Users\gerlachd\Pictures\2017-08-03 last days in Woylita\last days in Woylita 045.JPG"/>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57600" y="5257800"/>
            <a:ext cx="1943100" cy="1425054"/>
          </a:xfrm>
          <a:prstGeom prst="rect">
            <a:avLst/>
          </a:prstGeom>
          <a:noFill/>
          <a:ln w="9525">
            <a:noFill/>
            <a:miter lim="800000"/>
            <a:headEnd/>
            <a:tailEnd/>
          </a:ln>
        </p:spPr>
      </p:pic>
      <p:sp>
        <p:nvSpPr>
          <p:cNvPr id="19" name="Footer Placeholder 18"/>
          <p:cNvSpPr>
            <a:spLocks noGrp="1"/>
          </p:cNvSpPr>
          <p:nvPr>
            <p:ph type="ftr" sz="quarter" idx="11"/>
          </p:nvPr>
        </p:nvSpPr>
        <p:spPr>
          <a:xfrm>
            <a:off x="5638800" y="6400800"/>
            <a:ext cx="3276600" cy="457200"/>
          </a:xfrm>
        </p:spPr>
        <p:txBody>
          <a:bodyPr/>
          <a:lstStyle/>
          <a:p>
            <a:r>
              <a:rPr lang="en-US" dirty="0" smtClean="0"/>
              <a:t>Ethiopia Fulbright Hays 2017    </a:t>
            </a:r>
          </a:p>
          <a:p>
            <a:r>
              <a:rPr lang="en-US" dirty="0" smtClean="0"/>
              <a:t>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Autofit/>
          </a:bodyPr>
          <a:lstStyle/>
          <a:p>
            <a:r>
              <a:rPr lang="en-US" sz="1800" dirty="0" smtClean="0">
                <a:latin typeface="Tahoma" pitchFamily="34" charset="0"/>
                <a:cs typeface="Tahoma" pitchFamily="34" charset="0"/>
              </a:rPr>
              <a:t>Cultural Knowledge Embedded in the Crafting &amp; Use of Tools:</a:t>
            </a:r>
            <a:r>
              <a:rPr lang="en-US" sz="1800" dirty="0" smtClean="0">
                <a:latin typeface="Tahoma" pitchFamily="34" charset="0"/>
                <a:ea typeface="Tahoma" pitchFamily="34" charset="0"/>
                <a:cs typeface="Tahoma" pitchFamily="34" charset="0"/>
              </a:rPr>
              <a:t> </a:t>
            </a:r>
            <a:br>
              <a:rPr lang="en-US" sz="1800" dirty="0" smtClean="0">
                <a:latin typeface="Tahoma" pitchFamily="34" charset="0"/>
                <a:ea typeface="Tahoma" pitchFamily="34" charset="0"/>
                <a:cs typeface="Tahoma" pitchFamily="34" charset="0"/>
              </a:rPr>
            </a:br>
            <a:r>
              <a:rPr lang="en-US" sz="1800" dirty="0" smtClean="0">
                <a:latin typeface="Tahoma" pitchFamily="34" charset="0"/>
                <a:ea typeface="Tahoma" pitchFamily="34" charset="0"/>
                <a:cs typeface="Tahoma" pitchFamily="34" charset="0"/>
              </a:rPr>
              <a:t>Needlework: Knitting, Crocheting, Quilting: using yarn and thread to create items </a:t>
            </a:r>
            <a:br>
              <a:rPr lang="en-US" sz="1800" dirty="0" smtClean="0">
                <a:latin typeface="Tahoma" pitchFamily="34" charset="0"/>
                <a:ea typeface="Tahoma" pitchFamily="34" charset="0"/>
                <a:cs typeface="Tahoma" pitchFamily="34" charset="0"/>
              </a:rPr>
            </a:br>
            <a:r>
              <a:rPr lang="en-US" sz="1800" dirty="0" smtClean="0">
                <a:latin typeface="Tahoma" pitchFamily="34" charset="0"/>
                <a:ea typeface="Tahoma" pitchFamily="34" charset="0"/>
                <a:cs typeface="Tahoma" pitchFamily="34" charset="0"/>
              </a:rPr>
              <a:t>Traditional skills represented here are passed on from one generation to another. </a:t>
            </a:r>
            <a:endParaRPr lang="en-US" sz="1800" dirty="0">
              <a:latin typeface="Tahoma" pitchFamily="34" charset="0"/>
              <a:ea typeface="Tahoma" pitchFamily="34" charset="0"/>
              <a:cs typeface="Tahoma" pitchFamily="34" charset="0"/>
            </a:endParaRPr>
          </a:p>
        </p:txBody>
      </p:sp>
      <p:pic>
        <p:nvPicPr>
          <p:cNvPr id="4" name="Picture 3" descr="C:\Users\gerlachd\Pictures\2017-09-25 september photos\september photos 183.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2590800"/>
            <a:ext cx="3138820" cy="4010922"/>
          </a:xfrm>
          <a:prstGeom prst="rect">
            <a:avLst/>
          </a:prstGeom>
          <a:noFill/>
          <a:ln w="9525">
            <a:noFill/>
            <a:miter lim="800000"/>
            <a:headEnd/>
            <a:tailEnd/>
          </a:ln>
        </p:spPr>
      </p:pic>
      <p:pic>
        <p:nvPicPr>
          <p:cNvPr id="5" name="Picture 4" descr="C:\Users\gerlachd\Pictures\2017-09-25 september photos\september photos 186.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1828800"/>
            <a:ext cx="3104136" cy="2328530"/>
          </a:xfrm>
          <a:prstGeom prst="rect">
            <a:avLst/>
          </a:prstGeom>
          <a:noFill/>
          <a:ln w="9525">
            <a:noFill/>
            <a:miter lim="800000"/>
            <a:headEnd/>
            <a:tailEnd/>
          </a:ln>
        </p:spPr>
      </p:pic>
      <p:pic>
        <p:nvPicPr>
          <p:cNvPr id="6" name="Picture 5" descr="C:\Users\gerlachd\Pictures\2017-09-25 september photos\september photos 187.JPG"/>
          <p:cNvPicPr/>
          <p:nvPr/>
        </p:nvPicPr>
        <p:blipFill>
          <a:blip r:embed="rId4" cstate="screen">
            <a:extLst>
              <a:ext uri="{28A0092B-C50C-407E-A947-70E740481C1C}">
                <a14:useLocalDpi xmlns:a14="http://schemas.microsoft.com/office/drawing/2010/main"/>
              </a:ext>
            </a:extLst>
          </a:blip>
          <a:srcRect/>
          <a:stretch>
            <a:fillRect/>
          </a:stretch>
        </p:blipFill>
        <p:spPr bwMode="auto">
          <a:xfrm flipH="1" flipV="1">
            <a:off x="4419600" y="4191000"/>
            <a:ext cx="2941190" cy="2133600"/>
          </a:xfrm>
          <a:prstGeom prst="rect">
            <a:avLst/>
          </a:prstGeom>
          <a:noFill/>
          <a:ln w="9525">
            <a:noFill/>
            <a:miter lim="800000"/>
            <a:headEnd/>
            <a:tailEnd/>
          </a:ln>
        </p:spPr>
      </p:pic>
      <p:sp>
        <p:nvSpPr>
          <p:cNvPr id="7" name="Footer Placeholder 6"/>
          <p:cNvSpPr>
            <a:spLocks noGrp="1"/>
          </p:cNvSpPr>
          <p:nvPr>
            <p:ph type="ftr" sz="quarter" idx="11"/>
          </p:nvPr>
        </p:nvSpPr>
        <p:spPr>
          <a:xfrm>
            <a:off x="3733800" y="6400800"/>
            <a:ext cx="5181600" cy="3206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latin typeface="Tahoma" pitchFamily="34" charset="0"/>
                <a:ea typeface="Tahoma" pitchFamily="34" charset="0"/>
                <a:cs typeface="Tahoma" pitchFamily="34" charset="0"/>
              </a:rPr>
              <a:t/>
            </a:r>
            <a:br>
              <a:rPr lang="en-US" sz="2000" dirty="0" smtClean="0">
                <a:latin typeface="Tahoma" pitchFamily="34" charset="0"/>
                <a:ea typeface="Tahoma" pitchFamily="34" charset="0"/>
                <a:cs typeface="Tahoma" pitchFamily="34" charset="0"/>
              </a:rPr>
            </a:br>
            <a:r>
              <a:rPr lang="en-US" sz="2000" dirty="0" smtClean="0">
                <a:latin typeface="Tahoma" pitchFamily="34" charset="0"/>
                <a:cs typeface="Tahoma" pitchFamily="34" charset="0"/>
              </a:rPr>
              <a:t> Cultural Knowledge Embedded in the Crafting &amp; Use of Tools</a:t>
            </a:r>
            <a:r>
              <a:rPr lang="en-US" sz="2000" dirty="0" smtClean="0">
                <a:latin typeface="Tahoma" pitchFamily="34" charset="0"/>
                <a:ea typeface="Tahoma" pitchFamily="34" charset="0"/>
                <a:cs typeface="Tahoma" pitchFamily="34" charset="0"/>
              </a:rPr>
              <a:t/>
            </a:r>
            <a:br>
              <a:rPr lang="en-US" sz="2000" dirty="0" smtClean="0">
                <a:latin typeface="Tahoma" pitchFamily="34" charset="0"/>
                <a:ea typeface="Tahoma" pitchFamily="34" charset="0"/>
                <a:cs typeface="Tahoma" pitchFamily="34" charset="0"/>
              </a:rPr>
            </a:br>
            <a:r>
              <a:rPr lang="en-US" sz="2000" dirty="0" smtClean="0">
                <a:latin typeface="Tahoma" pitchFamily="34" charset="0"/>
                <a:ea typeface="Tahoma" pitchFamily="34" charset="0"/>
                <a:cs typeface="Tahoma" pitchFamily="34" charset="0"/>
              </a:rPr>
              <a:t>Needlework: Knitting, Crocheting, Quilting: using yarn and thread to create aesthetic and functional items </a:t>
            </a:r>
            <a:br>
              <a:rPr lang="en-US" sz="2000" dirty="0" smtClean="0">
                <a:latin typeface="Tahoma" pitchFamily="34" charset="0"/>
                <a:ea typeface="Tahoma" pitchFamily="34" charset="0"/>
                <a:cs typeface="Tahoma" pitchFamily="34" charset="0"/>
              </a:rPr>
            </a:br>
            <a:r>
              <a:rPr lang="en-US" sz="2000" dirty="0" smtClean="0">
                <a:latin typeface="Tahoma" pitchFamily="34" charset="0"/>
                <a:ea typeface="Tahoma" pitchFamily="34" charset="0"/>
                <a:cs typeface="Tahoma" pitchFamily="34" charset="0"/>
              </a:rPr>
              <a:t> </a:t>
            </a:r>
            <a:endParaRPr lang="en-US" sz="2000" dirty="0">
              <a:latin typeface="Tahoma" pitchFamily="34" charset="0"/>
              <a:ea typeface="Tahoma" pitchFamily="34" charset="0"/>
              <a:cs typeface="Tahoma" pitchFamily="34" charset="0"/>
            </a:endParaRPr>
          </a:p>
        </p:txBody>
      </p:sp>
      <p:pic>
        <p:nvPicPr>
          <p:cNvPr id="8" name="Picture 7" descr="C:\Users\gerlachd\Pictures\2017-07-29 food, gardens\food, gardens 076.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1600200"/>
            <a:ext cx="1937341" cy="2582646"/>
          </a:xfrm>
          <a:prstGeom prst="rect">
            <a:avLst/>
          </a:prstGeom>
          <a:noFill/>
          <a:ln w="9525">
            <a:noFill/>
            <a:miter lim="800000"/>
            <a:headEnd/>
            <a:tailEnd/>
          </a:ln>
        </p:spPr>
      </p:pic>
      <p:pic>
        <p:nvPicPr>
          <p:cNvPr id="9" name="Picture 8" descr="C:\Users\gerlachd\Google Drive\2017-07-27\711.JPG"/>
          <p:cNvPicPr/>
          <p:nvPr/>
        </p:nvPicPr>
        <p:blipFill>
          <a:blip r:embed="rId3" cstate="screen">
            <a:extLst>
              <a:ext uri="{28A0092B-C50C-407E-A947-70E740481C1C}">
                <a14:useLocalDpi xmlns:a14="http://schemas.microsoft.com/office/drawing/2010/main"/>
              </a:ext>
            </a:extLst>
          </a:blip>
          <a:srcRect r="-64"/>
          <a:stretch>
            <a:fillRect/>
          </a:stretch>
        </p:blipFill>
        <p:spPr bwMode="auto">
          <a:xfrm>
            <a:off x="5638800" y="1600200"/>
            <a:ext cx="3223880" cy="2846139"/>
          </a:xfrm>
          <a:prstGeom prst="rect">
            <a:avLst/>
          </a:prstGeom>
          <a:noFill/>
          <a:ln w="9525">
            <a:noFill/>
            <a:miter lim="800000"/>
            <a:headEnd/>
            <a:tailEnd/>
          </a:ln>
        </p:spPr>
      </p:pic>
      <p:pic>
        <p:nvPicPr>
          <p:cNvPr id="11" name="Picture 10" descr="C:\Users\gerlachd\Pictures\2017-07-29 food, gardens\food, gardens 079.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43200" y="1600200"/>
            <a:ext cx="2767754" cy="4752754"/>
          </a:xfrm>
          <a:prstGeom prst="rect">
            <a:avLst/>
          </a:prstGeom>
          <a:noFill/>
          <a:ln w="9525">
            <a:noFill/>
            <a:miter lim="800000"/>
            <a:headEnd/>
            <a:tailEnd/>
          </a:ln>
        </p:spPr>
      </p:pic>
      <p:pic>
        <p:nvPicPr>
          <p:cNvPr id="12" name="Picture 11" descr="C:\Users\gerlachd\Pictures\2017-07-29 food, gardens\food, gardens 078.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1000" y="4267200"/>
            <a:ext cx="2243780" cy="2296632"/>
          </a:xfrm>
          <a:prstGeom prst="rect">
            <a:avLst/>
          </a:prstGeom>
          <a:noFill/>
          <a:ln w="9525">
            <a:noFill/>
            <a:miter lim="800000"/>
            <a:headEnd/>
            <a:tailEnd/>
          </a:ln>
        </p:spPr>
      </p:pic>
      <p:pic>
        <p:nvPicPr>
          <p:cNvPr id="13" name="Picture 12" descr="C:\Users\gerlachd\Pictures\2017-07-29 food, gardens\food, gardens 075.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43600" y="4495800"/>
            <a:ext cx="2120309" cy="2041451"/>
          </a:xfrm>
          <a:prstGeom prst="rect">
            <a:avLst/>
          </a:prstGeom>
          <a:noFill/>
          <a:ln w="9525">
            <a:noFill/>
            <a:miter lim="800000"/>
            <a:headEnd/>
            <a:tailEnd/>
          </a:ln>
        </p:spPr>
      </p:pic>
      <p:sp>
        <p:nvSpPr>
          <p:cNvPr id="10" name="Footer Placeholder 9"/>
          <p:cNvSpPr>
            <a:spLocks noGrp="1"/>
          </p:cNvSpPr>
          <p:nvPr>
            <p:ph type="ftr" sz="quarter" idx="11"/>
          </p:nvPr>
        </p:nvSpPr>
        <p:spPr>
          <a:xfrm>
            <a:off x="2057400" y="6553200"/>
            <a:ext cx="5715000" cy="304800"/>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C:\Users\gerlachd\Pictures\2017-08-03 last days in Woylita\last days in Woylita 20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2895600"/>
            <a:ext cx="2687665" cy="3582988"/>
          </a:xfrm>
          <a:prstGeom prst="rect">
            <a:avLst/>
          </a:prstGeom>
          <a:noFill/>
          <a:ln w="9525">
            <a:noFill/>
            <a:miter lim="800000"/>
            <a:headEnd/>
            <a:tailEnd/>
          </a:ln>
        </p:spPr>
      </p:pic>
      <p:pic>
        <p:nvPicPr>
          <p:cNvPr id="25603" name="Picture 2" descr="C:\Users\gerlachd\Pictures\2017-08-03 last days in Woylita\last days in Woylita 19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0" y="2895600"/>
            <a:ext cx="2641600" cy="2590800"/>
          </a:xfrm>
          <a:prstGeom prst="rect">
            <a:avLst/>
          </a:prstGeom>
          <a:noFill/>
          <a:ln w="9525">
            <a:noFill/>
            <a:miter lim="800000"/>
            <a:headEnd/>
            <a:tailEnd/>
          </a:ln>
        </p:spPr>
      </p:pic>
      <p:pic>
        <p:nvPicPr>
          <p:cNvPr id="25604" name="Picture 3" descr="C:\Users\gerlachd\Pictures\2017-08-03 last days in Woylita\last days in Woylita 17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43600" y="2895600"/>
            <a:ext cx="2969726" cy="3505200"/>
          </a:xfrm>
          <a:prstGeom prst="rect">
            <a:avLst/>
          </a:prstGeom>
          <a:noFill/>
          <a:ln w="9525">
            <a:noFill/>
            <a:miter lim="800000"/>
            <a:headEnd/>
            <a:tailEnd/>
          </a:ln>
        </p:spPr>
      </p:pic>
      <p:sp>
        <p:nvSpPr>
          <p:cNvPr id="25607" name="TextBox 7"/>
          <p:cNvSpPr txBox="1">
            <a:spLocks noChangeArrowheads="1"/>
          </p:cNvSpPr>
          <p:nvPr/>
        </p:nvSpPr>
        <p:spPr bwMode="auto">
          <a:xfrm>
            <a:off x="685800" y="152400"/>
            <a:ext cx="7696200" cy="584200"/>
          </a:xfrm>
          <a:prstGeom prst="rect">
            <a:avLst/>
          </a:prstGeom>
          <a:noFill/>
          <a:ln w="9525">
            <a:noFill/>
            <a:miter lim="800000"/>
            <a:headEnd/>
            <a:tailEnd/>
          </a:ln>
        </p:spPr>
        <p:txBody>
          <a:bodyPr>
            <a:spAutoFit/>
          </a:bodyPr>
          <a:lstStyle/>
          <a:p>
            <a:pPr algn="ctr"/>
            <a:r>
              <a:rPr lang="en-US" sz="1600" b="1" dirty="0">
                <a:latin typeface="Tahoma" pitchFamily="34" charset="0"/>
                <a:cs typeface="Tahoma" pitchFamily="34" charset="0"/>
              </a:rPr>
              <a:t>Cultural Knowledge Embedded in the Crafting &amp; Use of Tools</a:t>
            </a:r>
            <a:br>
              <a:rPr lang="en-US" sz="1600" b="1" dirty="0">
                <a:latin typeface="Tahoma" pitchFamily="34" charset="0"/>
                <a:cs typeface="Tahoma" pitchFamily="34" charset="0"/>
              </a:rPr>
            </a:br>
            <a:r>
              <a:rPr lang="en-US" sz="1600" dirty="0" err="1" smtClean="0">
                <a:latin typeface="Tahoma" pitchFamily="34" charset="0"/>
                <a:cs typeface="Tahoma" pitchFamily="34" charset="0"/>
              </a:rPr>
              <a:t>Wolaita</a:t>
            </a:r>
            <a:r>
              <a:rPr lang="en-US" sz="1600" dirty="0" smtClean="0">
                <a:latin typeface="Tahoma" pitchFamily="34" charset="0"/>
                <a:cs typeface="Tahoma" pitchFamily="34" charset="0"/>
              </a:rPr>
              <a:t> People Using Their Hands as Tools</a:t>
            </a:r>
            <a:endParaRPr lang="en-US" sz="1600" dirty="0"/>
          </a:p>
        </p:txBody>
      </p:sp>
      <p:sp>
        <p:nvSpPr>
          <p:cNvPr id="25609" name="TextBox 10"/>
          <p:cNvSpPr txBox="1">
            <a:spLocks noChangeArrowheads="1"/>
          </p:cNvSpPr>
          <p:nvPr/>
        </p:nvSpPr>
        <p:spPr bwMode="auto">
          <a:xfrm>
            <a:off x="6705600" y="5656656"/>
            <a:ext cx="1752600" cy="461665"/>
          </a:xfrm>
          <a:prstGeom prst="rect">
            <a:avLst/>
          </a:prstGeom>
          <a:noFill/>
          <a:ln w="9525">
            <a:noFill/>
            <a:miter lim="800000"/>
            <a:headEnd/>
            <a:tailEnd/>
          </a:ln>
        </p:spPr>
        <p:txBody>
          <a:bodyPr wrap="square">
            <a:spAutoFit/>
          </a:bodyPr>
          <a:lstStyle/>
          <a:p>
            <a:pPr algn="ctr"/>
            <a:r>
              <a:rPr lang="en-US" sz="1200" dirty="0">
                <a:solidFill>
                  <a:schemeClr val="bg1"/>
                </a:solidFill>
                <a:latin typeface="Times New Roman" pitchFamily="18" charset="0"/>
                <a:cs typeface="Times New Roman" pitchFamily="18" charset="0"/>
              </a:rPr>
              <a:t>Peeling/cutting </a:t>
            </a:r>
            <a:r>
              <a:rPr lang="en-US" sz="1200" dirty="0" smtClean="0">
                <a:solidFill>
                  <a:schemeClr val="bg1"/>
                </a:solidFill>
                <a:latin typeface="Times New Roman" pitchFamily="18" charset="0"/>
                <a:cs typeface="Times New Roman" pitchFamily="18" charset="0"/>
              </a:rPr>
              <a:t>   potatoes</a:t>
            </a:r>
            <a:endParaRPr lang="en-US" sz="1200" dirty="0">
              <a:solidFill>
                <a:schemeClr val="bg1"/>
              </a:solidFill>
              <a:latin typeface="Times New Roman" pitchFamily="18" charset="0"/>
              <a:cs typeface="Times New Roman" pitchFamily="18" charset="0"/>
            </a:endParaRPr>
          </a:p>
        </p:txBody>
      </p:sp>
      <p:sp>
        <p:nvSpPr>
          <p:cNvPr id="13" name="TextBox 12"/>
          <p:cNvSpPr txBox="1"/>
          <p:nvPr/>
        </p:nvSpPr>
        <p:spPr>
          <a:xfrm>
            <a:off x="762000" y="3429000"/>
            <a:ext cx="1981200" cy="338554"/>
          </a:xfrm>
          <a:prstGeom prst="rect">
            <a:avLst/>
          </a:prstGeom>
          <a:noFill/>
        </p:spPr>
        <p:txBody>
          <a:bodyPr wrap="square" rtlCol="0">
            <a:spAutoFit/>
          </a:bodyPr>
          <a:lstStyle/>
          <a:p>
            <a:r>
              <a:rPr lang="en-US" sz="1600" dirty="0" smtClean="0">
                <a:solidFill>
                  <a:schemeClr val="bg1"/>
                </a:solidFill>
                <a:latin typeface="Times New Roman" pitchFamily="18" charset="0"/>
                <a:cs typeface="Times New Roman" pitchFamily="18" charset="0"/>
              </a:rPr>
              <a:t>Forming cornbread</a:t>
            </a:r>
            <a:endParaRPr lang="en-US" sz="1600" dirty="0">
              <a:solidFill>
                <a:schemeClr val="bg1"/>
              </a:solidFill>
              <a:latin typeface="Times New Roman" pitchFamily="18" charset="0"/>
              <a:cs typeface="Times New Roman" pitchFamily="18" charset="0"/>
            </a:endParaRPr>
          </a:p>
        </p:txBody>
      </p:sp>
      <p:sp>
        <p:nvSpPr>
          <p:cNvPr id="14" name="Rectangle 13"/>
          <p:cNvSpPr/>
          <p:nvPr/>
        </p:nvSpPr>
        <p:spPr>
          <a:xfrm rot="10800000" flipV="1">
            <a:off x="304800" y="1420505"/>
            <a:ext cx="5562600" cy="1200329"/>
          </a:xfrm>
          <a:prstGeom prst="rect">
            <a:avLst/>
          </a:prstGeom>
        </p:spPr>
        <p:txBody>
          <a:bodyPr wrap="square">
            <a:spAutoFit/>
          </a:bodyPr>
          <a:lstStyle/>
          <a:p>
            <a:r>
              <a:rPr lang="en-US" dirty="0" err="1" smtClean="0">
                <a:latin typeface="Tahoma" pitchFamily="34" charset="0"/>
                <a:cs typeface="Tahoma" pitchFamily="34" charset="0"/>
              </a:rPr>
              <a:t>Wolaita</a:t>
            </a:r>
            <a:r>
              <a:rPr lang="en-US" dirty="0" smtClean="0">
                <a:latin typeface="Tahoma" pitchFamily="34" charset="0"/>
                <a:cs typeface="Tahoma" pitchFamily="34" charset="0"/>
              </a:rPr>
              <a:t> individuals’ hands represent a genuine expression of the attentiveness, patience and joy they exude in their work.  An individual’s hands are considered a traditional tool as well!   </a:t>
            </a:r>
            <a:endParaRPr lang="en-US" dirty="0">
              <a:latin typeface="Tahoma" pitchFamily="34" charset="0"/>
              <a:cs typeface="Tahoma" pitchFamily="34" charset="0"/>
            </a:endParaRPr>
          </a:p>
        </p:txBody>
      </p:sp>
      <p:sp>
        <p:nvSpPr>
          <p:cNvPr id="16" name="TextBox 15"/>
          <p:cNvSpPr txBox="1"/>
          <p:nvPr/>
        </p:nvSpPr>
        <p:spPr>
          <a:xfrm>
            <a:off x="3048000" y="5638800"/>
            <a:ext cx="27432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  “Stirring” cornbread mixture</a:t>
            </a:r>
            <a:endParaRPr lang="en-US" sz="1400" dirty="0">
              <a:latin typeface="Times New Roman" pitchFamily="18" charset="0"/>
              <a:cs typeface="Times New Roman" pitchFamily="18" charset="0"/>
            </a:endParaRPr>
          </a:p>
        </p:txBody>
      </p:sp>
      <p:sp>
        <p:nvSpPr>
          <p:cNvPr id="10" name="Footer Placeholder 9"/>
          <p:cNvSpPr>
            <a:spLocks noGrp="1"/>
          </p:cNvSpPr>
          <p:nvPr>
            <p:ph type="ftr" sz="quarter" idx="11"/>
          </p:nvPr>
        </p:nvSpPr>
        <p:spPr>
          <a:xfrm>
            <a:off x="2209800" y="6477000"/>
            <a:ext cx="6248400" cy="2444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792162"/>
          </a:xfrm>
        </p:spPr>
        <p:txBody>
          <a:bodyPr/>
          <a:lstStyle/>
          <a:p>
            <a:pPr eaLnBrk="1" hangingPunct="1"/>
            <a:r>
              <a:rPr lang="en-US" sz="1600" b="1" dirty="0" smtClean="0">
                <a:latin typeface="Tahoma" pitchFamily="34" charset="0"/>
                <a:cs typeface="Tahoma" pitchFamily="34" charset="0"/>
              </a:rPr>
              <a:t>Cultural Knowledge Embedded in the Crafting &amp; Use of Tools </a:t>
            </a:r>
            <a:br>
              <a:rPr lang="en-US" sz="1600" b="1" dirty="0" smtClean="0">
                <a:latin typeface="Tahoma" pitchFamily="34" charset="0"/>
                <a:cs typeface="Tahoma" pitchFamily="34" charset="0"/>
              </a:rPr>
            </a:br>
            <a:r>
              <a:rPr lang="en-US" sz="1600" dirty="0" err="1" smtClean="0">
                <a:latin typeface="Tahoma" pitchFamily="34" charset="0"/>
                <a:cs typeface="Tahoma" pitchFamily="34" charset="0"/>
              </a:rPr>
              <a:t>Wolaita</a:t>
            </a:r>
            <a:r>
              <a:rPr lang="en-US" sz="1600" dirty="0" smtClean="0">
                <a:latin typeface="Tahoma" pitchFamily="34" charset="0"/>
                <a:cs typeface="Tahoma" pitchFamily="34" charset="0"/>
              </a:rPr>
              <a:t> People Using Hands as Tools</a:t>
            </a:r>
          </a:p>
        </p:txBody>
      </p:sp>
      <p:pic>
        <p:nvPicPr>
          <p:cNvPr id="23555" name="Content Placeholder 3" descr="C:\Users\gerlachd\Pictures\2017-07-29 food, gardens\food, gardens 048.JPG"/>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685800" y="1371600"/>
            <a:ext cx="3451225" cy="4525963"/>
          </a:xfrm>
        </p:spPr>
      </p:pic>
      <p:sp>
        <p:nvSpPr>
          <p:cNvPr id="23556" name="TextBox 4"/>
          <p:cNvSpPr txBox="1">
            <a:spLocks noChangeArrowheads="1"/>
          </p:cNvSpPr>
          <p:nvPr/>
        </p:nvSpPr>
        <p:spPr bwMode="auto">
          <a:xfrm>
            <a:off x="4495800" y="1371600"/>
            <a:ext cx="4267200" cy="3170099"/>
          </a:xfrm>
          <a:prstGeom prst="rect">
            <a:avLst/>
          </a:prstGeom>
          <a:noFill/>
          <a:ln w="9525">
            <a:noFill/>
            <a:miter lim="800000"/>
            <a:headEnd/>
            <a:tailEnd/>
          </a:ln>
        </p:spPr>
        <p:txBody>
          <a:bodyPr>
            <a:spAutoFit/>
          </a:bodyPr>
          <a:lstStyle/>
          <a:p>
            <a:r>
              <a:rPr lang="en-US" sz="2000" b="1" dirty="0">
                <a:latin typeface="Tahoma" pitchFamily="34" charset="0"/>
                <a:cs typeface="Tahoma" pitchFamily="34" charset="0"/>
              </a:rPr>
              <a:t>Sharing knowledge by observing</a:t>
            </a:r>
            <a:r>
              <a:rPr lang="en-US" sz="2000" dirty="0">
                <a:latin typeface="Tahoma" pitchFamily="34" charset="0"/>
                <a:cs typeface="Tahoma" pitchFamily="34" charset="0"/>
              </a:rPr>
              <a:t> </a:t>
            </a:r>
            <a:r>
              <a:rPr lang="en-US" sz="2000" b="1" dirty="0">
                <a:latin typeface="Tahoma" pitchFamily="34" charset="0"/>
                <a:cs typeface="Tahoma" pitchFamily="34" charset="0"/>
              </a:rPr>
              <a:t>traditional ways </a:t>
            </a:r>
            <a:r>
              <a:rPr lang="en-US" sz="2000" dirty="0">
                <a:latin typeface="Tahoma" pitchFamily="34" charset="0"/>
                <a:cs typeface="Tahoma" pitchFamily="34" charset="0"/>
              </a:rPr>
              <a:t>of accomplishing tasks in the environment: </a:t>
            </a:r>
          </a:p>
          <a:p>
            <a:r>
              <a:rPr lang="en-US" sz="2000" dirty="0" smtClean="0">
                <a:latin typeface="Tahoma" pitchFamily="34" charset="0"/>
                <a:cs typeface="Tahoma" pitchFamily="34" charset="0"/>
              </a:rPr>
              <a:t>Processing grains,  gardening/farming </a:t>
            </a:r>
            <a:r>
              <a:rPr lang="en-US" sz="2000" dirty="0">
                <a:latin typeface="Tahoma" pitchFamily="34" charset="0"/>
                <a:cs typeface="Tahoma" pitchFamily="34" charset="0"/>
              </a:rPr>
              <a:t>techniques, preparing meals, constructing homes, </a:t>
            </a:r>
            <a:r>
              <a:rPr lang="en-US" sz="2000" dirty="0" smtClean="0">
                <a:latin typeface="Tahoma" pitchFamily="34" charset="0"/>
                <a:cs typeface="Tahoma" pitchFamily="34" charset="0"/>
              </a:rPr>
              <a:t>conducting coffee ceremonies </a:t>
            </a:r>
            <a:endParaRPr lang="en-US" sz="2000" dirty="0">
              <a:latin typeface="Tahoma" pitchFamily="34" charset="0"/>
              <a:cs typeface="Tahoma" pitchFamily="34" charset="0"/>
            </a:endParaRPr>
          </a:p>
          <a:p>
            <a:endParaRPr lang="en-US" sz="2000" dirty="0">
              <a:latin typeface="Tahoma" pitchFamily="34" charset="0"/>
              <a:cs typeface="Tahoma" pitchFamily="34" charset="0"/>
            </a:endParaRPr>
          </a:p>
        </p:txBody>
      </p:sp>
      <p:sp>
        <p:nvSpPr>
          <p:cNvPr id="5" name="Footer Placeholder 4"/>
          <p:cNvSpPr>
            <a:spLocks noGrp="1"/>
          </p:cNvSpPr>
          <p:nvPr>
            <p:ph type="ftr" sz="quarter" idx="11"/>
          </p:nvPr>
        </p:nvSpPr>
        <p:spPr>
          <a:xfrm>
            <a:off x="1524000" y="6400800"/>
            <a:ext cx="6400800" cy="3206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C:\Users\gerlachd\Pictures\2017-07-27\57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228600"/>
            <a:ext cx="2692400" cy="3590925"/>
          </a:xfrm>
          <a:prstGeom prst="rect">
            <a:avLst/>
          </a:prstGeom>
          <a:noFill/>
          <a:ln w="9525">
            <a:noFill/>
            <a:miter lim="800000"/>
            <a:headEnd/>
            <a:tailEnd/>
          </a:ln>
        </p:spPr>
      </p:pic>
      <p:pic>
        <p:nvPicPr>
          <p:cNvPr id="24580" name="Picture 1" descr="C:\Users\gerlachd\Pictures\2017-07-27\598.JPG"/>
          <p:cNvPicPr>
            <a:picLocks noChangeAspect="1" noChangeArrowheads="1"/>
          </p:cNvPicPr>
          <p:nvPr/>
        </p:nvPicPr>
        <p:blipFill>
          <a:blip r:embed="rId3" cstate="screen">
            <a:extLst>
              <a:ext uri="{28A0092B-C50C-407E-A947-70E740481C1C}">
                <a14:useLocalDpi xmlns:a14="http://schemas.microsoft.com/office/drawing/2010/main"/>
              </a:ext>
            </a:extLst>
          </a:blip>
          <a:srcRect r="-64"/>
          <a:stretch>
            <a:fillRect/>
          </a:stretch>
        </p:blipFill>
        <p:spPr bwMode="auto">
          <a:xfrm>
            <a:off x="5965825" y="228600"/>
            <a:ext cx="3178175" cy="3424238"/>
          </a:xfrm>
          <a:prstGeom prst="rect">
            <a:avLst/>
          </a:prstGeom>
          <a:noFill/>
          <a:ln w="9525">
            <a:noFill/>
            <a:miter lim="800000"/>
            <a:headEnd/>
            <a:tailEnd/>
          </a:ln>
        </p:spPr>
      </p:pic>
      <p:pic>
        <p:nvPicPr>
          <p:cNvPr id="24581" name="Picture 2" descr="C:\Users\gerlachd\Pictures\2017-07-27\61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3687763"/>
            <a:ext cx="2814638" cy="3170237"/>
          </a:xfrm>
          <a:prstGeom prst="rect">
            <a:avLst/>
          </a:prstGeom>
          <a:noFill/>
          <a:ln w="9525">
            <a:noFill/>
            <a:miter lim="800000"/>
            <a:headEnd/>
            <a:tailEnd/>
          </a:ln>
        </p:spPr>
      </p:pic>
      <p:pic>
        <p:nvPicPr>
          <p:cNvPr id="24582" name="Picture 1" descr="C:\Users\gerlachd\Pictures\2017-07-27\57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76600" y="3429000"/>
            <a:ext cx="2459004" cy="3276600"/>
          </a:xfrm>
          <a:prstGeom prst="rect">
            <a:avLst/>
          </a:prstGeom>
          <a:noFill/>
          <a:ln w="9525">
            <a:noFill/>
            <a:miter lim="800000"/>
            <a:headEnd/>
            <a:tailEnd/>
          </a:ln>
        </p:spPr>
      </p:pic>
      <p:pic>
        <p:nvPicPr>
          <p:cNvPr id="24583" name="Picture 6" descr="C:\Users\gerlachd\Pictures\2017-07-27\614.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72200" y="3581400"/>
            <a:ext cx="2416175" cy="3094038"/>
          </a:xfrm>
          <a:prstGeom prst="rect">
            <a:avLst/>
          </a:prstGeom>
          <a:noFill/>
          <a:ln w="9525">
            <a:noFill/>
            <a:miter lim="800000"/>
            <a:headEnd/>
            <a:tailEnd/>
          </a:ln>
        </p:spPr>
      </p:pic>
      <p:sp>
        <p:nvSpPr>
          <p:cNvPr id="24584" name="TextBox 7"/>
          <p:cNvSpPr txBox="1">
            <a:spLocks noChangeArrowheads="1"/>
          </p:cNvSpPr>
          <p:nvPr/>
        </p:nvSpPr>
        <p:spPr bwMode="auto">
          <a:xfrm>
            <a:off x="6705600" y="6400800"/>
            <a:ext cx="2057400" cy="276225"/>
          </a:xfrm>
          <a:prstGeom prst="rect">
            <a:avLst/>
          </a:prstGeom>
          <a:noFill/>
          <a:ln w="9525">
            <a:noFill/>
            <a:miter lim="800000"/>
            <a:headEnd/>
            <a:tailEnd/>
          </a:ln>
        </p:spPr>
        <p:txBody>
          <a:bodyPr>
            <a:spAutoFit/>
          </a:bodyPr>
          <a:lstStyle/>
          <a:p>
            <a:r>
              <a:rPr lang="en-US" sz="1200" dirty="0">
                <a:solidFill>
                  <a:schemeClr val="bg1"/>
                </a:solidFill>
                <a:latin typeface="Times New Roman" pitchFamily="18" charset="0"/>
                <a:cs typeface="Times New Roman" pitchFamily="18" charset="0"/>
              </a:rPr>
              <a:t>Weaning of coffee beans</a:t>
            </a:r>
          </a:p>
        </p:txBody>
      </p:sp>
      <p:sp>
        <p:nvSpPr>
          <p:cNvPr id="10" name="TextBox 9"/>
          <p:cNvSpPr txBox="1"/>
          <p:nvPr/>
        </p:nvSpPr>
        <p:spPr>
          <a:xfrm>
            <a:off x="6248400" y="3352800"/>
            <a:ext cx="1905000" cy="307777"/>
          </a:xfrm>
          <a:prstGeom prst="rect">
            <a:avLst/>
          </a:prstGeom>
          <a:noFill/>
        </p:spPr>
        <p:txBody>
          <a:bodyPr wrap="square" rtlCol="0">
            <a:spAutoFit/>
          </a:bodyPr>
          <a:lstStyle/>
          <a:p>
            <a:r>
              <a:rPr lang="en-US" sz="1400" dirty="0" smtClean="0">
                <a:solidFill>
                  <a:schemeClr val="bg1"/>
                </a:solidFill>
                <a:latin typeface="Times New Roman" pitchFamily="18" charset="0"/>
                <a:cs typeface="Times New Roman" pitchFamily="18" charset="0"/>
              </a:rPr>
              <a:t>Grinding coffee beans</a:t>
            </a:r>
            <a:endParaRPr lang="en-US" sz="1400" dirty="0">
              <a:solidFill>
                <a:schemeClr val="bg1"/>
              </a:solidFill>
              <a:latin typeface="Times New Roman" pitchFamily="18" charset="0"/>
              <a:cs typeface="Times New Roman" pitchFamily="18" charset="0"/>
            </a:endParaRPr>
          </a:p>
        </p:txBody>
      </p:sp>
      <p:sp>
        <p:nvSpPr>
          <p:cNvPr id="11" name="TextBox 10"/>
          <p:cNvSpPr txBox="1"/>
          <p:nvPr/>
        </p:nvSpPr>
        <p:spPr>
          <a:xfrm>
            <a:off x="228600" y="3200400"/>
            <a:ext cx="2895600" cy="307777"/>
          </a:xfrm>
          <a:prstGeom prst="rect">
            <a:avLst/>
          </a:prstGeom>
          <a:noFill/>
        </p:spPr>
        <p:txBody>
          <a:bodyPr wrap="square" rtlCol="0">
            <a:spAutoFit/>
          </a:bodyPr>
          <a:lstStyle/>
          <a:p>
            <a:r>
              <a:rPr lang="en-US" sz="1400" dirty="0" smtClean="0">
                <a:solidFill>
                  <a:schemeClr val="bg1"/>
                </a:solidFill>
                <a:latin typeface="Times New Roman" pitchFamily="18" charset="0"/>
                <a:cs typeface="Times New Roman" pitchFamily="18" charset="0"/>
              </a:rPr>
              <a:t>Removing skins from coffee beans</a:t>
            </a:r>
            <a:endParaRPr lang="en-US" sz="1400" dirty="0">
              <a:solidFill>
                <a:schemeClr val="bg1"/>
              </a:solidFill>
              <a:latin typeface="Times New Roman" pitchFamily="18" charset="0"/>
              <a:cs typeface="Times New Roman" pitchFamily="18" charset="0"/>
            </a:endParaRPr>
          </a:p>
        </p:txBody>
      </p:sp>
      <p:sp>
        <p:nvSpPr>
          <p:cNvPr id="12" name="TextBox 11"/>
          <p:cNvSpPr txBox="1"/>
          <p:nvPr/>
        </p:nvSpPr>
        <p:spPr>
          <a:xfrm>
            <a:off x="304800" y="6324600"/>
            <a:ext cx="2667000" cy="307777"/>
          </a:xfrm>
          <a:prstGeom prst="rect">
            <a:avLst/>
          </a:prstGeom>
          <a:noFill/>
        </p:spPr>
        <p:txBody>
          <a:bodyPr wrap="square" rtlCol="0">
            <a:spAutoFit/>
          </a:bodyPr>
          <a:lstStyle/>
          <a:p>
            <a:r>
              <a:rPr lang="en-US" sz="1400" dirty="0" smtClean="0">
                <a:solidFill>
                  <a:schemeClr val="bg1"/>
                </a:solidFill>
                <a:latin typeface="Times New Roman" pitchFamily="18" charset="0"/>
                <a:cs typeface="Times New Roman" pitchFamily="18" charset="0"/>
              </a:rPr>
              <a:t>Molding coffee topper </a:t>
            </a:r>
            <a:endParaRPr lang="en-US" sz="1400" dirty="0">
              <a:solidFill>
                <a:schemeClr val="bg1"/>
              </a:solidFill>
              <a:latin typeface="Times New Roman" pitchFamily="18" charset="0"/>
              <a:cs typeface="Times New Roman" pitchFamily="18" charset="0"/>
            </a:endParaRPr>
          </a:p>
        </p:txBody>
      </p:sp>
      <p:pic>
        <p:nvPicPr>
          <p:cNvPr id="14" name="Picture 13" descr="C:\Users\gerlachd\Google Drive\2017-07-27\576.JPG"/>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48000" y="304800"/>
            <a:ext cx="2819400" cy="3048000"/>
          </a:xfrm>
          <a:prstGeom prst="rect">
            <a:avLst/>
          </a:prstGeom>
          <a:noFill/>
          <a:ln w="9525">
            <a:noFill/>
            <a:miter lim="800000"/>
            <a:headEnd/>
            <a:tailEnd/>
          </a:ln>
        </p:spPr>
      </p:pic>
      <p:sp>
        <p:nvSpPr>
          <p:cNvPr id="15" name="TextBox 14"/>
          <p:cNvSpPr txBox="1"/>
          <p:nvPr/>
        </p:nvSpPr>
        <p:spPr>
          <a:xfrm>
            <a:off x="3048000" y="2819400"/>
            <a:ext cx="2743200" cy="523220"/>
          </a:xfrm>
          <a:prstGeom prst="rect">
            <a:avLst/>
          </a:prstGeom>
          <a:noFill/>
        </p:spPr>
        <p:txBody>
          <a:bodyPr wrap="square" rtlCol="0">
            <a:spAutoFit/>
          </a:bodyPr>
          <a:lstStyle/>
          <a:p>
            <a:pPr algn="ctr"/>
            <a:r>
              <a:rPr lang="en-US" sz="1400" dirty="0" smtClean="0">
                <a:solidFill>
                  <a:schemeClr val="bg1"/>
                </a:solidFill>
                <a:latin typeface="Times New Roman" pitchFamily="18" charset="0"/>
                <a:cs typeface="Times New Roman" pitchFamily="18" charset="0"/>
              </a:rPr>
              <a:t>Using hand as a sieve in washing/sorting coffee beans </a:t>
            </a:r>
            <a:endParaRPr lang="en-US" sz="1400" dirty="0">
              <a:solidFill>
                <a:schemeClr val="bg1"/>
              </a:solidFill>
              <a:latin typeface="Times New Roman" pitchFamily="18" charset="0"/>
              <a:cs typeface="Times New Roman" pitchFamily="18" charset="0"/>
            </a:endParaRPr>
          </a:p>
        </p:txBody>
      </p:sp>
      <p:sp>
        <p:nvSpPr>
          <p:cNvPr id="16" name="TextBox 15"/>
          <p:cNvSpPr txBox="1"/>
          <p:nvPr/>
        </p:nvSpPr>
        <p:spPr>
          <a:xfrm>
            <a:off x="0" y="0"/>
            <a:ext cx="10058400" cy="307777"/>
          </a:xfrm>
          <a:prstGeom prst="rect">
            <a:avLst/>
          </a:prstGeom>
          <a:noFill/>
        </p:spPr>
        <p:txBody>
          <a:bodyPr wrap="square" rtlCol="0">
            <a:spAutoFit/>
          </a:bodyPr>
          <a:lstStyle/>
          <a:p>
            <a:r>
              <a:rPr lang="en-US" sz="1400" b="1" dirty="0" smtClean="0">
                <a:latin typeface="Tahoma" pitchFamily="34" charset="0"/>
                <a:cs typeface="Tahoma" pitchFamily="34" charset="0"/>
              </a:rPr>
              <a:t>Cultural Knowledge Embedded in the Crafting &amp; Use of Tools: </a:t>
            </a:r>
            <a:r>
              <a:rPr lang="en-US" sz="1400" dirty="0" err="1" smtClean="0">
                <a:latin typeface="Tahoma" pitchFamily="34" charset="0"/>
                <a:cs typeface="Tahoma" pitchFamily="34" charset="0"/>
              </a:rPr>
              <a:t>Wolaita</a:t>
            </a:r>
            <a:r>
              <a:rPr lang="en-US" sz="1400" dirty="0" smtClean="0">
                <a:latin typeface="Tahoma" pitchFamily="34" charset="0"/>
                <a:cs typeface="Tahoma" pitchFamily="34" charset="0"/>
              </a:rPr>
              <a:t> People Using Hands as Tools</a:t>
            </a:r>
            <a:endParaRPr lang="en-US" sz="1400" dirty="0"/>
          </a:p>
        </p:txBody>
      </p:sp>
      <p:sp>
        <p:nvSpPr>
          <p:cNvPr id="17" name="Footer Placeholder 16"/>
          <p:cNvSpPr>
            <a:spLocks noGrp="1"/>
          </p:cNvSpPr>
          <p:nvPr>
            <p:ph type="ftr" sz="quarter" idx="11"/>
          </p:nvPr>
        </p:nvSpPr>
        <p:spPr>
          <a:xfrm>
            <a:off x="3124200" y="6705600"/>
            <a:ext cx="6019800" cy="152400"/>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295399"/>
          </a:xfrm>
        </p:spPr>
        <p:txBody>
          <a:bodyPr>
            <a:normAutofit/>
          </a:bodyPr>
          <a:lstStyle/>
          <a:p>
            <a:r>
              <a:rPr lang="en-US" sz="2000" dirty="0" smtClean="0">
                <a:latin typeface="Tahoma" pitchFamily="34" charset="0"/>
                <a:ea typeface="Tahoma" pitchFamily="34" charset="0"/>
                <a:cs typeface="Tahoma" pitchFamily="34" charset="0"/>
              </a:rPr>
              <a:t>Indigenous Ethiopian Technology &amp; The Modern Maker Movement</a:t>
            </a:r>
            <a:br>
              <a:rPr lang="en-US" sz="2000" dirty="0" smtClean="0">
                <a:latin typeface="Tahoma" pitchFamily="34" charset="0"/>
                <a:ea typeface="Tahoma" pitchFamily="34" charset="0"/>
                <a:cs typeface="Tahoma" pitchFamily="34" charset="0"/>
              </a:rPr>
            </a:br>
            <a:r>
              <a:rPr lang="en-US" sz="2000" dirty="0" smtClean="0">
                <a:latin typeface="Tahoma" pitchFamily="34" charset="0"/>
                <a:ea typeface="Tahoma" pitchFamily="34" charset="0"/>
                <a:cs typeface="Tahoma" pitchFamily="34" charset="0"/>
              </a:rPr>
              <a:t>Lesson 2</a:t>
            </a:r>
            <a:endParaRPr lang="en-US" sz="2000" dirty="0"/>
          </a:p>
        </p:txBody>
      </p:sp>
      <p:sp>
        <p:nvSpPr>
          <p:cNvPr id="3" name="Subtitle 2"/>
          <p:cNvSpPr>
            <a:spLocks noGrp="1"/>
          </p:cNvSpPr>
          <p:nvPr>
            <p:ph type="subTitle" idx="1"/>
          </p:nvPr>
        </p:nvSpPr>
        <p:spPr>
          <a:xfrm>
            <a:off x="609600" y="1676400"/>
            <a:ext cx="7772400" cy="3962400"/>
          </a:xfrm>
        </p:spPr>
        <p:txBody>
          <a:bodyPr>
            <a:normAutofit/>
          </a:bodyPr>
          <a:lstStyle/>
          <a:p>
            <a:pPr algn="l"/>
            <a:r>
              <a:rPr lang="en-US" sz="2400" dirty="0" smtClean="0">
                <a:solidFill>
                  <a:schemeClr val="tx1"/>
                </a:solidFill>
                <a:latin typeface="Wingdings 2" pitchFamily="18" charset="2"/>
                <a:ea typeface="Tahoma" pitchFamily="34" charset="0"/>
                <a:cs typeface="Tahoma" pitchFamily="34" charset="0"/>
              </a:rPr>
              <a:t>a</a:t>
            </a:r>
            <a:r>
              <a:rPr lang="en-US" sz="2400" dirty="0" smtClean="0">
                <a:solidFill>
                  <a:schemeClr val="tx1"/>
                </a:solidFill>
                <a:latin typeface="Tahoma" pitchFamily="34" charset="0"/>
                <a:ea typeface="Tahoma" pitchFamily="34" charset="0"/>
                <a:cs typeface="Tahoma" pitchFamily="34" charset="0"/>
              </a:rPr>
              <a:t> Creating String from the Common Milkweed Plant </a:t>
            </a:r>
            <a:r>
              <a:rPr lang="en-US" sz="2400" dirty="0" smtClean="0">
                <a:solidFill>
                  <a:schemeClr val="tx1"/>
                </a:solidFill>
                <a:latin typeface="Wingdings 2" pitchFamily="18" charset="2"/>
                <a:ea typeface="Tahoma" pitchFamily="34" charset="0"/>
                <a:cs typeface="Tahoma" pitchFamily="34" charset="0"/>
              </a:rPr>
              <a:t>a</a:t>
            </a:r>
            <a:endParaRPr lang="en-US" sz="2400" dirty="0" smtClean="0">
              <a:solidFill>
                <a:schemeClr val="tx1"/>
              </a:solidFill>
              <a:latin typeface="Tahoma" pitchFamily="34" charset="0"/>
              <a:ea typeface="Tahoma" pitchFamily="34" charset="0"/>
              <a:cs typeface="Tahoma" pitchFamily="34" charset="0"/>
            </a:endParaRPr>
          </a:p>
          <a:p>
            <a:endParaRPr lang="en-US" sz="2400" dirty="0" smtClean="0">
              <a:solidFill>
                <a:schemeClr val="tx1"/>
              </a:solidFill>
              <a:latin typeface="Tahoma" pitchFamily="34" charset="0"/>
              <a:ea typeface="Tahoma" pitchFamily="34" charset="0"/>
              <a:cs typeface="Tahoma" pitchFamily="34" charset="0"/>
            </a:endParaRPr>
          </a:p>
          <a:p>
            <a:r>
              <a:rPr lang="en-US" sz="2400" dirty="0" smtClean="0">
                <a:solidFill>
                  <a:schemeClr val="tx1"/>
                </a:solidFill>
                <a:latin typeface="Tahoma" pitchFamily="34" charset="0"/>
                <a:ea typeface="Tahoma" pitchFamily="34" charset="0"/>
                <a:cs typeface="Tahoma" pitchFamily="34" charset="0"/>
              </a:rPr>
              <a:t>Native Americans of North America created string from various indigenous plants in their environment. The concept is similar to that of the </a:t>
            </a:r>
            <a:r>
              <a:rPr lang="en-US" sz="2400" dirty="0" err="1" smtClean="0">
                <a:solidFill>
                  <a:schemeClr val="tx1"/>
                </a:solidFill>
                <a:latin typeface="Tahoma" pitchFamily="34" charset="0"/>
                <a:ea typeface="Tahoma" pitchFamily="34" charset="0"/>
                <a:cs typeface="Tahoma" pitchFamily="34" charset="0"/>
              </a:rPr>
              <a:t>Wolaita</a:t>
            </a:r>
            <a:r>
              <a:rPr lang="en-US" sz="2400" dirty="0" smtClean="0">
                <a:solidFill>
                  <a:schemeClr val="tx1"/>
                </a:solidFill>
                <a:latin typeface="Tahoma" pitchFamily="34" charset="0"/>
                <a:ea typeface="Tahoma" pitchFamily="34" charset="0"/>
                <a:cs typeface="Tahoma" pitchFamily="34" charset="0"/>
              </a:rPr>
              <a:t> culture--making string/rope from the false banana tree.  </a:t>
            </a:r>
            <a:endParaRPr lang="en-US" sz="2400" dirty="0">
              <a:solidFill>
                <a:schemeClr val="tx1"/>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a:xfrm>
            <a:off x="1752600" y="6400800"/>
            <a:ext cx="5638800" cy="3206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096962"/>
          </a:xfrm>
        </p:spPr>
        <p:txBody>
          <a:bodyPr>
            <a:normAutofit fontScale="90000"/>
          </a:bodyPr>
          <a:lstStyle/>
          <a:p>
            <a:r>
              <a:rPr lang="en-US" sz="2000" dirty="0" smtClean="0">
                <a:latin typeface="Tahoma" pitchFamily="34" charset="0"/>
                <a:ea typeface="Tahoma" pitchFamily="34" charset="0"/>
                <a:cs typeface="Tahoma" pitchFamily="34" charset="0"/>
              </a:rPr>
              <a:t/>
            </a:r>
            <a:br>
              <a:rPr lang="en-US" sz="2000" dirty="0" smtClean="0">
                <a:latin typeface="Tahoma" pitchFamily="34" charset="0"/>
                <a:ea typeface="Tahoma" pitchFamily="34" charset="0"/>
                <a:cs typeface="Tahoma" pitchFamily="34" charset="0"/>
              </a:rPr>
            </a:br>
            <a:r>
              <a:rPr lang="en-US" sz="2000" dirty="0" smtClean="0">
                <a:latin typeface="Tahoma" pitchFamily="34" charset="0"/>
                <a:ea typeface="Tahoma" pitchFamily="34" charset="0"/>
                <a:cs typeface="Tahoma" pitchFamily="34" charset="0"/>
              </a:rPr>
              <a:t>Indigenous peoples of North America used milkweed fibers to weave fabric &amp; make string.  Here are instructions for harvesting fibers inside the milkweed plant and making string. </a:t>
            </a:r>
            <a:br>
              <a:rPr lang="en-US" sz="2000" dirty="0" smtClean="0">
                <a:latin typeface="Tahoma" pitchFamily="34" charset="0"/>
                <a:ea typeface="Tahoma" pitchFamily="34" charset="0"/>
                <a:cs typeface="Tahoma" pitchFamily="34" charset="0"/>
              </a:rPr>
            </a:br>
            <a:endParaRPr lang="en-US" sz="2000" dirty="0">
              <a:latin typeface="Tahoma" pitchFamily="34" charset="0"/>
              <a:ea typeface="Tahoma" pitchFamily="34" charset="0"/>
              <a:cs typeface="Tahoma" pitchFamily="34" charset="0"/>
            </a:endParaRPr>
          </a:p>
        </p:txBody>
      </p:sp>
      <p:pic>
        <p:nvPicPr>
          <p:cNvPr id="4" name="Picture 3" descr="C:\Users\gerlachd\Pictures\2017-09-25 september photos\september photos 191.JPG"/>
          <p:cNvPicPr/>
          <p:nvPr/>
        </p:nvPicPr>
        <p:blipFill>
          <a:blip r:embed="rId2" cstate="screen">
            <a:extLst>
              <a:ext uri="{28A0092B-C50C-407E-A947-70E740481C1C}">
                <a14:useLocalDpi xmlns:a14="http://schemas.microsoft.com/office/drawing/2010/main"/>
              </a:ext>
            </a:extLst>
          </a:blip>
          <a:srcRect r="-115"/>
          <a:stretch>
            <a:fillRect/>
          </a:stretch>
        </p:blipFill>
        <p:spPr bwMode="auto">
          <a:xfrm rot="5400000">
            <a:off x="-611929" y="2440729"/>
            <a:ext cx="3308941" cy="1323084"/>
          </a:xfrm>
          <a:prstGeom prst="rect">
            <a:avLst/>
          </a:prstGeom>
          <a:noFill/>
          <a:ln w="9525">
            <a:noFill/>
            <a:miter lim="800000"/>
            <a:headEnd/>
            <a:tailEnd/>
          </a:ln>
        </p:spPr>
      </p:pic>
      <p:pic>
        <p:nvPicPr>
          <p:cNvPr id="5" name="Picture 4" descr="C:\Users\gerlachd\Pictures\2017-09-25 september photos\september photos 192.JPG"/>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2061165" y="1748835"/>
            <a:ext cx="2409604" cy="1807535"/>
          </a:xfrm>
          <a:prstGeom prst="rect">
            <a:avLst/>
          </a:prstGeom>
          <a:noFill/>
          <a:ln w="9525">
            <a:noFill/>
            <a:miter lim="800000"/>
            <a:headEnd/>
            <a:tailEnd/>
          </a:ln>
        </p:spPr>
      </p:pic>
      <p:sp>
        <p:nvSpPr>
          <p:cNvPr id="7" name="TextBox 6"/>
          <p:cNvSpPr txBox="1"/>
          <p:nvPr/>
        </p:nvSpPr>
        <p:spPr>
          <a:xfrm>
            <a:off x="381000" y="4800600"/>
            <a:ext cx="1295400" cy="138499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Common milkweed plant</a:t>
            </a:r>
          </a:p>
          <a:p>
            <a:r>
              <a:rPr lang="en-US" sz="1400" dirty="0" smtClean="0">
                <a:latin typeface="Times New Roman" pitchFamily="18" charset="0"/>
                <a:cs typeface="Times New Roman" pitchFamily="18" charset="0"/>
              </a:rPr>
              <a:t>Cut the stalk of the plant in the fall.</a:t>
            </a:r>
            <a:endParaRPr lang="en-US" sz="1400" dirty="0">
              <a:latin typeface="Times New Roman" pitchFamily="18" charset="0"/>
              <a:cs typeface="Times New Roman" pitchFamily="18" charset="0"/>
            </a:endParaRPr>
          </a:p>
        </p:txBody>
      </p:sp>
      <p:pic>
        <p:nvPicPr>
          <p:cNvPr id="9" name="Picture 8" descr="C:\Users\gerlachd\Pictures\2017-09-25 september photos\september photos 292.JPG"/>
          <p:cNvPicPr/>
          <p:nvPr/>
        </p:nvPicPr>
        <p:blipFill>
          <a:blip r:embed="rId4" cstate="screen">
            <a:extLst>
              <a:ext uri="{28A0092B-C50C-407E-A947-70E740481C1C}">
                <a14:useLocalDpi xmlns:a14="http://schemas.microsoft.com/office/drawing/2010/main"/>
              </a:ext>
            </a:extLst>
          </a:blip>
          <a:srcRect r="-71"/>
          <a:stretch>
            <a:fillRect/>
          </a:stretch>
        </p:blipFill>
        <p:spPr bwMode="auto">
          <a:xfrm>
            <a:off x="4572000" y="2057400"/>
            <a:ext cx="2873006" cy="2413380"/>
          </a:xfrm>
          <a:prstGeom prst="rect">
            <a:avLst/>
          </a:prstGeom>
          <a:noFill/>
          <a:ln w="9525">
            <a:noFill/>
            <a:miter lim="800000"/>
            <a:headEnd/>
            <a:tailEnd/>
          </a:ln>
        </p:spPr>
      </p:pic>
      <p:sp>
        <p:nvSpPr>
          <p:cNvPr id="10" name="TextBox 9"/>
          <p:cNvSpPr txBox="1"/>
          <p:nvPr/>
        </p:nvSpPr>
        <p:spPr>
          <a:xfrm>
            <a:off x="2362200" y="3962400"/>
            <a:ext cx="1828800" cy="2462213"/>
          </a:xfrm>
          <a:prstGeom prst="rect">
            <a:avLst/>
          </a:prstGeom>
          <a:noFill/>
        </p:spPr>
        <p:txBody>
          <a:bodyPr wrap="square" rtlCol="0">
            <a:spAutoFit/>
          </a:bodyPr>
          <a:lstStyle/>
          <a:p>
            <a:r>
              <a:rPr lang="en-US" sz="1400" dirty="0" smtClean="0">
                <a:latin typeface="Times New Roman" pitchFamily="18" charset="0"/>
                <a:cs typeface="Times New Roman" pitchFamily="18" charset="0"/>
              </a:rPr>
              <a:t>1.  Remove pods &amp;  leaves from the stalk. Beginning at an end, pull away  outer layer of bark from the stalk of the plant.  Be careful when approaching areas where pods &amp; leaves were removed so the bark doesn’t split.  </a:t>
            </a:r>
            <a:endParaRPr lang="en-US" sz="1400" dirty="0">
              <a:latin typeface="Times New Roman" pitchFamily="18" charset="0"/>
              <a:cs typeface="Times New Roman" pitchFamily="18" charset="0"/>
            </a:endParaRPr>
          </a:p>
        </p:txBody>
      </p:sp>
      <p:sp>
        <p:nvSpPr>
          <p:cNvPr id="12" name="TextBox 11"/>
          <p:cNvSpPr txBox="1"/>
          <p:nvPr/>
        </p:nvSpPr>
        <p:spPr>
          <a:xfrm>
            <a:off x="4648200" y="4724400"/>
            <a:ext cx="3048000" cy="1384995"/>
          </a:xfrm>
          <a:prstGeom prst="rect">
            <a:avLst/>
          </a:prstGeom>
          <a:noFill/>
        </p:spPr>
        <p:txBody>
          <a:bodyPr wrap="square" rtlCol="0">
            <a:spAutoFit/>
          </a:bodyPr>
          <a:lstStyle/>
          <a:p>
            <a:r>
              <a:rPr lang="en-US" sz="1400" dirty="0" smtClean="0">
                <a:latin typeface="Times New Roman" pitchFamily="18" charset="0"/>
                <a:cs typeface="Times New Roman" pitchFamily="18" charset="0"/>
              </a:rPr>
              <a:t>2.  Gently scrape your fingernails across the inside of the bark to remove the silk-like fibers.  Repeat this procedure for the remainder of the length of the bark taking care the keep as many fibers together as possible. </a:t>
            </a:r>
            <a:endParaRPr lang="en-US" sz="1400" dirty="0">
              <a:latin typeface="Times New Roman" pitchFamily="18" charset="0"/>
              <a:cs typeface="Times New Roman" pitchFamily="18" charset="0"/>
            </a:endParaRPr>
          </a:p>
        </p:txBody>
      </p:sp>
      <p:sp>
        <p:nvSpPr>
          <p:cNvPr id="11" name="Footer Placeholder 10"/>
          <p:cNvSpPr>
            <a:spLocks noGrp="1"/>
          </p:cNvSpPr>
          <p:nvPr>
            <p:ph type="ftr" sz="quarter" idx="11"/>
          </p:nvPr>
        </p:nvSpPr>
        <p:spPr>
          <a:xfrm>
            <a:off x="1828800" y="6477000"/>
            <a:ext cx="5334000" cy="2444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895600" y="228600"/>
            <a:ext cx="3352800" cy="762000"/>
          </a:xfrm>
        </p:spPr>
        <p:txBody>
          <a:bodyPr>
            <a:normAutofit fontScale="90000"/>
          </a:bodyPr>
          <a:lstStyle/>
          <a:p>
            <a:pPr eaLnBrk="1" hangingPunct="1"/>
            <a:r>
              <a:rPr lang="en-US" sz="2400" b="1" dirty="0" smtClean="0">
                <a:latin typeface="Tahoma" pitchFamily="34" charset="0"/>
                <a:cs typeface="Tahoma" pitchFamily="34" charset="0"/>
              </a:rPr>
              <a:t>Farm to Table in </a:t>
            </a:r>
            <a:r>
              <a:rPr lang="en-US" sz="2400" b="1" dirty="0" err="1" smtClean="0">
                <a:latin typeface="Tahoma" pitchFamily="34" charset="0"/>
                <a:cs typeface="Tahoma" pitchFamily="34" charset="0"/>
              </a:rPr>
              <a:t>Wolaita</a:t>
            </a:r>
            <a:endParaRPr lang="en-US" sz="2400" b="1" dirty="0" smtClean="0">
              <a:latin typeface="Tahoma" pitchFamily="34" charset="0"/>
              <a:cs typeface="Tahoma" pitchFamily="34" charset="0"/>
            </a:endParaRPr>
          </a:p>
        </p:txBody>
      </p:sp>
      <p:sp>
        <p:nvSpPr>
          <p:cNvPr id="3077" name="TextBox 9"/>
          <p:cNvSpPr txBox="1">
            <a:spLocks noChangeArrowheads="1"/>
          </p:cNvSpPr>
          <p:nvPr/>
        </p:nvSpPr>
        <p:spPr bwMode="auto">
          <a:xfrm>
            <a:off x="3200400" y="3048000"/>
            <a:ext cx="2895600" cy="369888"/>
          </a:xfrm>
          <a:prstGeom prst="rect">
            <a:avLst/>
          </a:prstGeom>
          <a:noFill/>
          <a:ln w="9525">
            <a:noFill/>
            <a:miter lim="800000"/>
            <a:headEnd/>
            <a:tailEnd/>
          </a:ln>
        </p:spPr>
        <p:txBody>
          <a:bodyPr>
            <a:spAutoFit/>
          </a:bodyPr>
          <a:lstStyle/>
          <a:p>
            <a:r>
              <a:rPr lang="en-US" b="1">
                <a:latin typeface="Tahoma" pitchFamily="34" charset="0"/>
                <a:cs typeface="Tahoma" pitchFamily="34" charset="0"/>
              </a:rPr>
              <a:t>     </a:t>
            </a:r>
          </a:p>
        </p:txBody>
      </p:sp>
      <p:sp>
        <p:nvSpPr>
          <p:cNvPr id="3078" name="TextBox 10"/>
          <p:cNvSpPr txBox="1">
            <a:spLocks noChangeArrowheads="1"/>
          </p:cNvSpPr>
          <p:nvPr/>
        </p:nvSpPr>
        <p:spPr bwMode="auto">
          <a:xfrm>
            <a:off x="457200" y="1219200"/>
            <a:ext cx="8229600" cy="4770537"/>
          </a:xfrm>
          <a:prstGeom prst="rect">
            <a:avLst/>
          </a:prstGeom>
          <a:noFill/>
          <a:ln w="9525">
            <a:noFill/>
            <a:miter lim="800000"/>
            <a:headEnd/>
            <a:tailEnd/>
          </a:ln>
        </p:spPr>
        <p:txBody>
          <a:bodyPr wrap="square">
            <a:spAutoFit/>
          </a:bodyPr>
          <a:lstStyle/>
          <a:p>
            <a:r>
              <a:rPr lang="en-US" sz="1600" dirty="0" smtClean="0">
                <a:latin typeface="Tahoma" pitchFamily="34" charset="0"/>
                <a:cs typeface="Tahoma" pitchFamily="34" charset="0"/>
              </a:rPr>
              <a:t>How do Ethiopians cultivate and utilize native crops for today and tomorrow? </a:t>
            </a:r>
          </a:p>
          <a:p>
            <a:r>
              <a:rPr lang="en-US" sz="1600" dirty="0" smtClean="0">
                <a:latin typeface="Tahoma" pitchFamily="34" charset="0"/>
                <a:cs typeface="Tahoma" pitchFamily="34" charset="0"/>
              </a:rPr>
              <a:t>Information gathered from on site observations and interviews with the </a:t>
            </a:r>
            <a:r>
              <a:rPr lang="en-US" sz="1600" dirty="0" err="1" smtClean="0">
                <a:latin typeface="Tahoma" pitchFamily="34" charset="0"/>
                <a:cs typeface="Tahoma" pitchFamily="34" charset="0"/>
              </a:rPr>
              <a:t>Wolaita</a:t>
            </a:r>
            <a:r>
              <a:rPr lang="en-US" sz="1600" dirty="0" smtClean="0">
                <a:latin typeface="Tahoma" pitchFamily="34" charset="0"/>
                <a:cs typeface="Tahoma" pitchFamily="34" charset="0"/>
              </a:rPr>
              <a:t> people provide valuable resources on the following topics:  </a:t>
            </a:r>
            <a:endParaRPr lang="en-US" sz="1600" dirty="0">
              <a:latin typeface="Tahoma" pitchFamily="34" charset="0"/>
              <a:cs typeface="Tahoma" pitchFamily="34" charset="0"/>
            </a:endParaRPr>
          </a:p>
          <a:p>
            <a:r>
              <a:rPr lang="en-US" sz="1600" dirty="0">
                <a:latin typeface="Tahoma" pitchFamily="34" charset="0"/>
                <a:cs typeface="Tahoma" pitchFamily="34" charset="0"/>
              </a:rPr>
              <a:t>  </a:t>
            </a:r>
          </a:p>
          <a:p>
            <a:endParaRPr lang="en-US" sz="1600" dirty="0" smtClean="0">
              <a:latin typeface="Tahoma" pitchFamily="34" charset="0"/>
              <a:cs typeface="Tahoma" pitchFamily="34" charset="0"/>
            </a:endParaRPr>
          </a:p>
          <a:p>
            <a:r>
              <a:rPr lang="en-US" sz="1600" b="1" dirty="0" err="1" smtClean="0">
                <a:latin typeface="Tahoma" pitchFamily="34" charset="0"/>
                <a:cs typeface="Tahoma" pitchFamily="34" charset="0"/>
              </a:rPr>
              <a:t>Ethnobotany</a:t>
            </a:r>
            <a:r>
              <a:rPr lang="en-US" sz="1600" b="1" dirty="0" smtClean="0">
                <a:latin typeface="Tahoma" pitchFamily="34" charset="0"/>
                <a:cs typeface="Tahoma" pitchFamily="34" charset="0"/>
              </a:rPr>
              <a:t> in </a:t>
            </a:r>
            <a:r>
              <a:rPr lang="en-US" sz="1600" b="1" dirty="0" err="1" smtClean="0">
                <a:latin typeface="Tahoma" pitchFamily="34" charset="0"/>
                <a:cs typeface="Tahoma" pitchFamily="34" charset="0"/>
              </a:rPr>
              <a:t>Wolaita</a:t>
            </a:r>
            <a:r>
              <a:rPr lang="en-US" sz="1600" b="1" dirty="0" smtClean="0">
                <a:latin typeface="Tahoma" pitchFamily="34" charset="0"/>
                <a:cs typeface="Tahoma" pitchFamily="34" charset="0"/>
              </a:rPr>
              <a:t> </a:t>
            </a:r>
          </a:p>
          <a:p>
            <a:r>
              <a:rPr lang="en-US" sz="1600" dirty="0" smtClean="0">
                <a:latin typeface="Tahoma" pitchFamily="34" charset="0"/>
                <a:cs typeface="Tahoma" pitchFamily="34" charset="0"/>
              </a:rPr>
              <a:t>      Importance of home gardens</a:t>
            </a:r>
          </a:p>
          <a:p>
            <a:r>
              <a:rPr lang="en-US" sz="1600" dirty="0" smtClean="0">
                <a:latin typeface="Tahoma" pitchFamily="34" charset="0"/>
                <a:cs typeface="Tahoma" pitchFamily="34" charset="0"/>
              </a:rPr>
              <a:t>      Indigenous traditions associated with foods</a:t>
            </a:r>
          </a:p>
          <a:p>
            <a:r>
              <a:rPr lang="en-US" sz="1600" dirty="0">
                <a:latin typeface="Tahoma" pitchFamily="34" charset="0"/>
                <a:cs typeface="Tahoma" pitchFamily="34" charset="0"/>
              </a:rPr>
              <a:t> </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Wolaita</a:t>
            </a:r>
            <a:r>
              <a:rPr lang="en-US" sz="1600" dirty="0" smtClean="0">
                <a:latin typeface="Tahoma" pitchFamily="34" charset="0"/>
                <a:cs typeface="Tahoma" pitchFamily="34" charset="0"/>
              </a:rPr>
              <a:t> Livestock </a:t>
            </a:r>
          </a:p>
          <a:p>
            <a:r>
              <a:rPr lang="en-US" sz="1600" dirty="0" smtClean="0">
                <a:latin typeface="Tahoma" pitchFamily="34" charset="0"/>
                <a:cs typeface="Tahoma" pitchFamily="34" charset="0"/>
              </a:rPr>
              <a:t>      Using traditional knowledge combined with modern gardening/farming techniques </a:t>
            </a:r>
          </a:p>
          <a:p>
            <a:r>
              <a:rPr lang="en-US" sz="1600" dirty="0" smtClean="0">
                <a:latin typeface="Tahoma" pitchFamily="34" charset="0"/>
                <a:cs typeface="Tahoma" pitchFamily="34" charset="0"/>
              </a:rPr>
              <a:t>         to overcome environmental challenges         </a:t>
            </a:r>
          </a:p>
          <a:p>
            <a:r>
              <a:rPr lang="en-US" sz="1600" dirty="0" smtClean="0">
                <a:latin typeface="Tahoma" pitchFamily="34" charset="0"/>
                <a:cs typeface="Tahoma" pitchFamily="34" charset="0"/>
              </a:rPr>
              <a:t> </a:t>
            </a:r>
            <a:r>
              <a:rPr lang="en-US" sz="1600" b="1" dirty="0" smtClean="0">
                <a:latin typeface="Tahoma" pitchFamily="34" charset="0"/>
                <a:ea typeface="Tahoma" pitchFamily="34" charset="0"/>
                <a:cs typeface="Tahoma" pitchFamily="34" charset="0"/>
              </a:rPr>
              <a:t>Indigenous Ethiopian Technology &amp; The Modern Maker Movement</a:t>
            </a:r>
            <a:endParaRPr lang="en-US" sz="1600" b="1" dirty="0">
              <a:latin typeface="Tahoma" pitchFamily="34" charset="0"/>
              <a:cs typeface="Tahoma" pitchFamily="34" charset="0"/>
            </a:endParaRPr>
          </a:p>
          <a:p>
            <a:r>
              <a:rPr lang="en-US" sz="1600" i="1" dirty="0" smtClean="0">
                <a:latin typeface="Tahoma" pitchFamily="34" charset="0"/>
                <a:cs typeface="Tahoma" pitchFamily="34" charset="0"/>
              </a:rPr>
              <a:t>       </a:t>
            </a:r>
            <a:r>
              <a:rPr lang="en-US" sz="1600" dirty="0" smtClean="0">
                <a:latin typeface="Tahoma" pitchFamily="34" charset="0"/>
                <a:ea typeface="Tahoma" pitchFamily="34" charset="0"/>
                <a:cs typeface="Tahoma" pitchFamily="34" charset="0"/>
              </a:rPr>
              <a:t>Cultural Knowledge Embedded in the Crafting &amp; Use of Tools: hand made tools for</a:t>
            </a:r>
          </a:p>
          <a:p>
            <a:r>
              <a:rPr lang="en-US" sz="1600" dirty="0">
                <a:latin typeface="Tahoma" pitchFamily="34" charset="0"/>
                <a:ea typeface="Tahoma" pitchFamily="34" charset="0"/>
                <a:cs typeface="Tahoma" pitchFamily="34" charset="0"/>
              </a:rPr>
              <a:t> </a:t>
            </a:r>
            <a:r>
              <a:rPr lang="en-US" sz="1600" dirty="0" smtClean="0">
                <a:latin typeface="Tahoma" pitchFamily="34" charset="0"/>
                <a:ea typeface="Tahoma" pitchFamily="34" charset="0"/>
                <a:cs typeface="Tahoma" pitchFamily="34" charset="0"/>
              </a:rPr>
              <a:t>         everyday use in </a:t>
            </a:r>
            <a:r>
              <a:rPr lang="en-US" sz="1600" dirty="0" err="1" smtClean="0">
                <a:latin typeface="Tahoma" pitchFamily="34" charset="0"/>
                <a:ea typeface="Tahoma" pitchFamily="34" charset="0"/>
                <a:cs typeface="Tahoma" pitchFamily="34" charset="0"/>
              </a:rPr>
              <a:t>Wolaita</a:t>
            </a:r>
            <a:r>
              <a:rPr lang="en-US" sz="1600" dirty="0" smtClean="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	</a:t>
            </a:r>
            <a:endParaRPr lang="en-US" sz="1600" dirty="0" smtClean="0">
              <a:latin typeface="Tahoma" pitchFamily="34" charset="0"/>
              <a:ea typeface="Tahoma" pitchFamily="34" charset="0"/>
              <a:cs typeface="Tahoma" pitchFamily="34" charset="0"/>
            </a:endParaRPr>
          </a:p>
          <a:p>
            <a:r>
              <a:rPr lang="en-US" sz="1600" dirty="0">
                <a:latin typeface="Tahoma" pitchFamily="34" charset="0"/>
                <a:ea typeface="Tahoma" pitchFamily="34" charset="0"/>
                <a:cs typeface="Tahoma" pitchFamily="34" charset="0"/>
              </a:rPr>
              <a:t> </a:t>
            </a:r>
            <a:r>
              <a:rPr lang="en-US" sz="1600" dirty="0" smtClean="0">
                <a:latin typeface="Tahoma" pitchFamily="34" charset="0"/>
                <a:ea typeface="Tahoma" pitchFamily="34" charset="0"/>
                <a:cs typeface="Tahoma" pitchFamily="34" charset="0"/>
              </a:rPr>
              <a:t>      Creating String from the Common Milkweed Plant</a:t>
            </a:r>
          </a:p>
          <a:p>
            <a:r>
              <a:rPr lang="en-US" sz="1600" dirty="0">
                <a:latin typeface="Tahoma" pitchFamily="34" charset="0"/>
                <a:ea typeface="Tahoma" pitchFamily="34" charset="0"/>
                <a:cs typeface="Tahoma" pitchFamily="34" charset="0"/>
              </a:rPr>
              <a:t> </a:t>
            </a:r>
            <a:r>
              <a:rPr lang="en-US" sz="1600" dirty="0" smtClean="0">
                <a:latin typeface="Tahoma" pitchFamily="34" charset="0"/>
                <a:ea typeface="Tahoma" pitchFamily="34" charset="0"/>
                <a:cs typeface="Tahoma" pitchFamily="34" charset="0"/>
              </a:rPr>
              <a:t>      Create </a:t>
            </a:r>
            <a:r>
              <a:rPr lang="en-US" sz="1600" dirty="0" err="1" smtClean="0">
                <a:latin typeface="Tahoma" pitchFamily="34" charset="0"/>
                <a:ea typeface="Tahoma" pitchFamily="34" charset="0"/>
                <a:cs typeface="Tahoma" pitchFamily="34" charset="0"/>
              </a:rPr>
              <a:t>Makerspaces</a:t>
            </a:r>
            <a:r>
              <a:rPr lang="en-US" sz="1600" dirty="0" smtClean="0">
                <a:latin typeface="Tahoma" pitchFamily="34" charset="0"/>
                <a:ea typeface="Tahoma" pitchFamily="34" charset="0"/>
                <a:cs typeface="Tahoma" pitchFamily="34" charset="0"/>
              </a:rPr>
              <a:t> and Organize a Trash Faire  </a:t>
            </a:r>
          </a:p>
          <a:p>
            <a:r>
              <a:rPr lang="en-US" sz="1600" b="1" dirty="0" smtClean="0">
                <a:latin typeface="Tahoma" pitchFamily="34" charset="0"/>
                <a:ea typeface="Tahoma" pitchFamily="34" charset="0"/>
                <a:cs typeface="Tahoma" pitchFamily="34" charset="0"/>
              </a:rPr>
              <a:t>  </a:t>
            </a:r>
            <a:endParaRPr lang="en-US" sz="1600" b="1" dirty="0">
              <a:latin typeface="Tahoma" pitchFamily="34" charset="0"/>
              <a:ea typeface="Tahoma" pitchFamily="34" charset="0"/>
              <a:cs typeface="Tahoma" pitchFamily="34" charset="0"/>
            </a:endParaRPr>
          </a:p>
          <a:p>
            <a:pPr>
              <a:buFont typeface="Arial" charset="0"/>
              <a:buChar char="•"/>
            </a:pPr>
            <a:endParaRPr lang="en-US" sz="1600" dirty="0">
              <a:latin typeface="Tahoma" pitchFamily="34" charset="0"/>
              <a:cs typeface="Tahoma" pitchFamily="34" charset="0"/>
            </a:endParaRPr>
          </a:p>
          <a:p>
            <a:r>
              <a:rPr lang="en-US" sz="1600" dirty="0">
                <a:latin typeface="Tahoma" pitchFamily="34" charset="0"/>
                <a:cs typeface="Tahoma" pitchFamily="34" charset="0"/>
              </a:rPr>
              <a:t> </a:t>
            </a:r>
            <a:r>
              <a:rPr lang="en-US" sz="1600" dirty="0" smtClean="0">
                <a:latin typeface="Tahoma" pitchFamily="34" charset="0"/>
                <a:cs typeface="Tahoma" pitchFamily="34" charset="0"/>
              </a:rPr>
              <a:t>   </a:t>
            </a:r>
            <a:endParaRPr lang="en-US" sz="1600" dirty="0">
              <a:latin typeface="Tahoma" pitchFamily="34" charset="0"/>
              <a:cs typeface="Tahoma" pitchFamily="34" charset="0"/>
            </a:endParaRPr>
          </a:p>
        </p:txBody>
      </p:sp>
      <p:sp>
        <p:nvSpPr>
          <p:cNvPr id="5" name="Footer Placeholder 4"/>
          <p:cNvSpPr>
            <a:spLocks noGrp="1"/>
          </p:cNvSpPr>
          <p:nvPr>
            <p:ph type="ftr" sz="quarter" idx="11"/>
          </p:nvPr>
        </p:nvSpPr>
        <p:spPr>
          <a:xfrm>
            <a:off x="1905000" y="6324600"/>
            <a:ext cx="5105400" cy="3968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3" descr="C:\Users\gerlachd\Pictures\2017-09-25 september photos\september photos 219.JPG"/>
          <p:cNvPicPr/>
          <p:nvPr/>
        </p:nvPicPr>
        <p:blipFill>
          <a:blip r:embed="rId2" cstate="screen">
            <a:extLst>
              <a:ext uri="{28A0092B-C50C-407E-A947-70E740481C1C}">
                <a14:useLocalDpi xmlns:a14="http://schemas.microsoft.com/office/drawing/2010/main"/>
              </a:ext>
            </a:extLst>
          </a:blip>
          <a:srcRect r="-64"/>
          <a:stretch>
            <a:fillRect/>
          </a:stretch>
        </p:blipFill>
        <p:spPr bwMode="auto">
          <a:xfrm>
            <a:off x="152400" y="1981200"/>
            <a:ext cx="2763238" cy="2898723"/>
          </a:xfrm>
          <a:prstGeom prst="rect">
            <a:avLst/>
          </a:prstGeom>
          <a:noFill/>
          <a:ln w="9525">
            <a:noFill/>
            <a:miter lim="800000"/>
            <a:headEnd/>
            <a:tailEnd/>
          </a:ln>
        </p:spPr>
      </p:pic>
      <p:pic>
        <p:nvPicPr>
          <p:cNvPr id="5" name="Picture 4" descr="C:\Users\gerlachd\Pictures\2017-09-25 september photos\september photos 232.JPG"/>
          <p:cNvPicPr/>
          <p:nvPr/>
        </p:nvPicPr>
        <p:blipFill>
          <a:blip r:embed="rId3" cstate="screen">
            <a:extLst>
              <a:ext uri="{28A0092B-C50C-407E-A947-70E740481C1C}">
                <a14:useLocalDpi xmlns:a14="http://schemas.microsoft.com/office/drawing/2010/main"/>
              </a:ext>
            </a:extLst>
          </a:blip>
          <a:srcRect r="-64"/>
          <a:stretch>
            <a:fillRect/>
          </a:stretch>
        </p:blipFill>
        <p:spPr bwMode="auto">
          <a:xfrm>
            <a:off x="3124200" y="1981200"/>
            <a:ext cx="2821780" cy="2895600"/>
          </a:xfrm>
          <a:prstGeom prst="rect">
            <a:avLst/>
          </a:prstGeom>
          <a:noFill/>
          <a:ln w="9525">
            <a:noFill/>
            <a:miter lim="800000"/>
            <a:headEnd/>
            <a:tailEnd/>
          </a:ln>
        </p:spPr>
      </p:pic>
      <p:pic>
        <p:nvPicPr>
          <p:cNvPr id="9" name="Picture 8" descr="C:\Users\gerlachd\Pictures\2017-09-25 september photos\september photos 325.JPG"/>
          <p:cNvPicPr/>
          <p:nvPr/>
        </p:nvPicPr>
        <p:blipFill>
          <a:blip r:embed="rId4" cstate="screen">
            <a:extLst>
              <a:ext uri="{28A0092B-C50C-407E-A947-70E740481C1C}">
                <a14:useLocalDpi xmlns:a14="http://schemas.microsoft.com/office/drawing/2010/main"/>
              </a:ext>
            </a:extLst>
          </a:blip>
          <a:srcRect r="-83"/>
          <a:stretch>
            <a:fillRect/>
          </a:stretch>
        </p:blipFill>
        <p:spPr bwMode="auto">
          <a:xfrm>
            <a:off x="6248400" y="1600200"/>
            <a:ext cx="1989396" cy="3424297"/>
          </a:xfrm>
          <a:prstGeom prst="rect">
            <a:avLst/>
          </a:prstGeom>
          <a:noFill/>
          <a:ln w="9525">
            <a:noFill/>
            <a:miter lim="800000"/>
            <a:headEnd/>
            <a:tailEnd/>
          </a:ln>
        </p:spPr>
      </p:pic>
      <p:sp>
        <p:nvSpPr>
          <p:cNvPr id="12" name="TextBox 11"/>
          <p:cNvSpPr txBox="1"/>
          <p:nvPr/>
        </p:nvSpPr>
        <p:spPr>
          <a:xfrm>
            <a:off x="228600" y="4953000"/>
            <a:ext cx="56388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4.  Continue scraping the inside of the bark to gather the silk-like fibers completely until the end of the stalk.  </a:t>
            </a:r>
            <a:endParaRPr lang="en-US" sz="1400" dirty="0">
              <a:latin typeface="Times New Roman" pitchFamily="18" charset="0"/>
              <a:cs typeface="Times New Roman" pitchFamily="18" charset="0"/>
            </a:endParaRPr>
          </a:p>
        </p:txBody>
      </p:sp>
      <p:sp>
        <p:nvSpPr>
          <p:cNvPr id="13" name="TextBox 12"/>
          <p:cNvSpPr txBox="1"/>
          <p:nvPr/>
        </p:nvSpPr>
        <p:spPr>
          <a:xfrm>
            <a:off x="6324600" y="5105400"/>
            <a:ext cx="1905000" cy="738664"/>
          </a:xfrm>
          <a:prstGeom prst="rect">
            <a:avLst/>
          </a:prstGeom>
          <a:noFill/>
        </p:spPr>
        <p:txBody>
          <a:bodyPr wrap="square" rtlCol="0">
            <a:spAutoFit/>
          </a:bodyPr>
          <a:lstStyle/>
          <a:p>
            <a:r>
              <a:rPr lang="en-US" sz="1400" dirty="0" smtClean="0">
                <a:latin typeface="Times New Roman" pitchFamily="18" charset="0"/>
                <a:cs typeface="Times New Roman" pitchFamily="18" charset="0"/>
              </a:rPr>
              <a:t>5.  Divide the length of the gathered fibers into two equally wide strips.</a:t>
            </a:r>
            <a:endParaRPr lang="en-US" sz="1400" dirty="0">
              <a:latin typeface="Times New Roman" pitchFamily="18" charset="0"/>
              <a:cs typeface="Times New Roman" pitchFamily="18" charset="0"/>
            </a:endParaRPr>
          </a:p>
        </p:txBody>
      </p:sp>
      <p:sp>
        <p:nvSpPr>
          <p:cNvPr id="15" name="TextBox 14"/>
          <p:cNvSpPr txBox="1"/>
          <p:nvPr/>
        </p:nvSpPr>
        <p:spPr>
          <a:xfrm>
            <a:off x="609600" y="381000"/>
            <a:ext cx="7467600" cy="923330"/>
          </a:xfrm>
          <a:prstGeom prst="rect">
            <a:avLst/>
          </a:prstGeom>
          <a:noFill/>
        </p:spPr>
        <p:txBody>
          <a:bodyPr wrap="square" rtlCol="0">
            <a:spAutoFit/>
          </a:bodyPr>
          <a:lstStyle/>
          <a:p>
            <a:r>
              <a:rPr lang="en-US" dirty="0" smtClean="0">
                <a:latin typeface="Tahoma" pitchFamily="34" charset="0"/>
                <a:ea typeface="Tahoma" pitchFamily="34" charset="0"/>
                <a:cs typeface="Tahoma" pitchFamily="34" charset="0"/>
              </a:rPr>
              <a:t>Instructions for harvesting fibers inside the milkweed plant and making string continued…</a:t>
            </a:r>
            <a:br>
              <a:rPr lang="en-US" dirty="0" smtClean="0">
                <a:latin typeface="Tahoma" pitchFamily="34" charset="0"/>
                <a:ea typeface="Tahoma" pitchFamily="34" charset="0"/>
                <a:cs typeface="Tahoma" pitchFamily="34" charset="0"/>
              </a:rPr>
            </a:br>
            <a:endParaRPr lang="en-US" dirty="0">
              <a:latin typeface="Tahoma" pitchFamily="34" charset="0"/>
              <a:ea typeface="Tahoma" pitchFamily="34" charset="0"/>
              <a:cs typeface="Tahoma" pitchFamily="34" charset="0"/>
            </a:endParaRPr>
          </a:p>
        </p:txBody>
      </p:sp>
      <p:sp>
        <p:nvSpPr>
          <p:cNvPr id="10" name="Footer Placeholder 9"/>
          <p:cNvSpPr>
            <a:spLocks noGrp="1"/>
          </p:cNvSpPr>
          <p:nvPr>
            <p:ph type="ftr" sz="quarter" idx="11"/>
          </p:nvPr>
        </p:nvSpPr>
        <p:spPr>
          <a:xfrm>
            <a:off x="1752600" y="6400800"/>
            <a:ext cx="5334000" cy="3206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639762"/>
          </a:xfrm>
        </p:spPr>
        <p:txBody>
          <a:bodyPr>
            <a:normAutofit fontScale="90000"/>
          </a:bodyPr>
          <a:lstStyle/>
          <a:p>
            <a:r>
              <a:rPr lang="en-US" sz="2200" dirty="0" smtClean="0">
                <a:latin typeface="Tahoma" pitchFamily="34" charset="0"/>
                <a:ea typeface="Tahoma" pitchFamily="34" charset="0"/>
                <a:cs typeface="Tahoma" pitchFamily="34" charset="0"/>
              </a:rPr>
              <a:t>Instructions for harvesting fibers inside the milkweed plant and making string continued…</a:t>
            </a:r>
            <a:endParaRPr lang="en-US" sz="2200" dirty="0"/>
          </a:p>
        </p:txBody>
      </p:sp>
      <p:pic>
        <p:nvPicPr>
          <p:cNvPr id="6" name="Picture 5" descr="C:\Users\gerlachd\Pictures\2017-09-25 september photos\september photos 342.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1066800"/>
            <a:ext cx="2514600" cy="3462638"/>
          </a:xfrm>
          <a:prstGeom prst="rect">
            <a:avLst/>
          </a:prstGeom>
          <a:noFill/>
          <a:ln w="9525">
            <a:noFill/>
            <a:miter lim="800000"/>
            <a:headEnd/>
            <a:tailEnd/>
          </a:ln>
        </p:spPr>
      </p:pic>
      <p:pic>
        <p:nvPicPr>
          <p:cNvPr id="7" name="Picture 6" descr="C:\Users\gerlachd\Pictures\2017-09-25 september photos\september photos 343.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3200" y="1066800"/>
            <a:ext cx="2298968" cy="3524643"/>
          </a:xfrm>
          <a:prstGeom prst="rect">
            <a:avLst/>
          </a:prstGeom>
          <a:noFill/>
          <a:ln w="9525">
            <a:noFill/>
            <a:miter lim="800000"/>
            <a:headEnd/>
            <a:tailEnd/>
          </a:ln>
        </p:spPr>
      </p:pic>
      <p:pic>
        <p:nvPicPr>
          <p:cNvPr id="8" name="Picture 7" descr="C:\Users\gerlachd\Pictures\2017-09-25 september photos\september photos 344.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914400"/>
            <a:ext cx="2235052" cy="3747176"/>
          </a:xfrm>
          <a:prstGeom prst="rect">
            <a:avLst/>
          </a:prstGeom>
          <a:noFill/>
          <a:ln w="9525">
            <a:noFill/>
            <a:miter lim="800000"/>
            <a:headEnd/>
            <a:tailEnd/>
          </a:ln>
        </p:spPr>
      </p:pic>
      <p:pic>
        <p:nvPicPr>
          <p:cNvPr id="9" name="Picture 8" descr="C:\Users\gerlachd\Pictures\2017-09-25 september photos\september photos 345.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91400" y="1066800"/>
            <a:ext cx="1752600" cy="3515868"/>
          </a:xfrm>
          <a:prstGeom prst="rect">
            <a:avLst/>
          </a:prstGeom>
          <a:noFill/>
          <a:ln w="9525">
            <a:noFill/>
            <a:miter lim="800000"/>
            <a:headEnd/>
            <a:tailEnd/>
          </a:ln>
        </p:spPr>
      </p:pic>
      <p:sp>
        <p:nvSpPr>
          <p:cNvPr id="11" name="TextBox 10"/>
          <p:cNvSpPr txBox="1"/>
          <p:nvPr/>
        </p:nvSpPr>
        <p:spPr>
          <a:xfrm>
            <a:off x="152400" y="4648200"/>
            <a:ext cx="2514600" cy="1815882"/>
          </a:xfrm>
          <a:prstGeom prst="rect">
            <a:avLst/>
          </a:prstGeom>
          <a:noFill/>
        </p:spPr>
        <p:txBody>
          <a:bodyPr wrap="square" rtlCol="0">
            <a:spAutoFit/>
          </a:bodyPr>
          <a:lstStyle/>
          <a:p>
            <a:r>
              <a:rPr lang="en-US" sz="1400" dirty="0" smtClean="0">
                <a:latin typeface="Times New Roman" pitchFamily="18" charset="0"/>
                <a:cs typeface="Times New Roman" pitchFamily="18" charset="0"/>
              </a:rPr>
              <a:t>6. Lay the two strands of fibers on your thigh and begin to roll one section of both strands in a forward motion keeping one hand on one end of the strands  to prevent raveling of the string. Then roll this same section in a reverse motion.  </a:t>
            </a:r>
            <a:endParaRPr lang="en-US" sz="1400" dirty="0">
              <a:latin typeface="Times New Roman" pitchFamily="18" charset="0"/>
              <a:cs typeface="Times New Roman" pitchFamily="18" charset="0"/>
            </a:endParaRPr>
          </a:p>
        </p:txBody>
      </p:sp>
      <p:sp>
        <p:nvSpPr>
          <p:cNvPr id="12" name="TextBox 11"/>
          <p:cNvSpPr txBox="1"/>
          <p:nvPr/>
        </p:nvSpPr>
        <p:spPr>
          <a:xfrm>
            <a:off x="2819400" y="4648200"/>
            <a:ext cx="3733800" cy="1384995"/>
          </a:xfrm>
          <a:prstGeom prst="rect">
            <a:avLst/>
          </a:prstGeom>
          <a:noFill/>
        </p:spPr>
        <p:txBody>
          <a:bodyPr wrap="square" rtlCol="0">
            <a:spAutoFit/>
          </a:bodyPr>
          <a:lstStyle/>
          <a:p>
            <a:r>
              <a:rPr lang="en-US" sz="1400" dirty="0" smtClean="0">
                <a:latin typeface="Times New Roman" pitchFamily="18" charset="0"/>
                <a:cs typeface="Times New Roman" pitchFamily="18" charset="0"/>
              </a:rPr>
              <a:t>7.  Repeat this same procedure in sections all of the way down the length of the fibers.  You will probably have to dip the tips of your fingers into water as you’re rolling the fibers.  This moisture will facilitate you rolling these fibers and create a tight twist to keep the string intact.  </a:t>
            </a:r>
            <a:endParaRPr lang="en-US" sz="1400" dirty="0">
              <a:latin typeface="Times New Roman" pitchFamily="18" charset="0"/>
              <a:cs typeface="Times New Roman" pitchFamily="18" charset="0"/>
            </a:endParaRPr>
          </a:p>
        </p:txBody>
      </p:sp>
      <p:sp>
        <p:nvSpPr>
          <p:cNvPr id="13" name="TextBox 12"/>
          <p:cNvSpPr txBox="1"/>
          <p:nvPr/>
        </p:nvSpPr>
        <p:spPr>
          <a:xfrm>
            <a:off x="7391400" y="4724400"/>
            <a:ext cx="1600200" cy="1169551"/>
          </a:xfrm>
          <a:prstGeom prst="rect">
            <a:avLst/>
          </a:prstGeom>
          <a:noFill/>
        </p:spPr>
        <p:txBody>
          <a:bodyPr wrap="square" rtlCol="0">
            <a:spAutoFit/>
          </a:bodyPr>
          <a:lstStyle/>
          <a:p>
            <a:r>
              <a:rPr lang="en-US" sz="1400" dirty="0" smtClean="0">
                <a:latin typeface="Times New Roman" pitchFamily="18" charset="0"/>
                <a:cs typeface="Times New Roman" pitchFamily="18" charset="0"/>
              </a:rPr>
              <a:t>8.  The finished product:  you can tie a knot at the end of the strands to prevent raveling.  </a:t>
            </a:r>
            <a:endParaRPr lang="en-US" sz="1400" dirty="0">
              <a:latin typeface="Times New Roman" pitchFamily="18" charset="0"/>
              <a:cs typeface="Times New Roman" pitchFamily="18" charset="0"/>
            </a:endParaRPr>
          </a:p>
        </p:txBody>
      </p:sp>
      <p:sp>
        <p:nvSpPr>
          <p:cNvPr id="10" name="Footer Placeholder 9"/>
          <p:cNvSpPr>
            <a:spLocks noGrp="1"/>
          </p:cNvSpPr>
          <p:nvPr>
            <p:ph type="ftr" sz="quarter" idx="11"/>
          </p:nvPr>
        </p:nvSpPr>
        <p:spPr>
          <a:xfrm>
            <a:off x="1981200" y="6400800"/>
            <a:ext cx="5334000" cy="3206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8077200" cy="1295399"/>
          </a:xfrm>
        </p:spPr>
        <p:txBody>
          <a:bodyPr>
            <a:normAutofit fontScale="90000"/>
          </a:bodyPr>
          <a:lstStyle/>
          <a:p>
            <a:r>
              <a:rPr lang="en-US" sz="2200" dirty="0" smtClean="0">
                <a:latin typeface="Tahoma" pitchFamily="34" charset="0"/>
                <a:ea typeface="Tahoma" pitchFamily="34" charset="0"/>
                <a:cs typeface="Tahoma" pitchFamily="34" charset="0"/>
              </a:rPr>
              <a:t>Indigenous Ethiopian Technology &amp; The Modern Maker Movement</a:t>
            </a:r>
            <a:r>
              <a:rPr lang="en-US" dirty="0" smtClean="0"/>
              <a:t/>
            </a:r>
            <a:br>
              <a:rPr lang="en-US" dirty="0" smtClean="0"/>
            </a:br>
            <a:endParaRPr lang="en-US" dirty="0"/>
          </a:p>
        </p:txBody>
      </p:sp>
      <p:sp>
        <p:nvSpPr>
          <p:cNvPr id="3" name="Subtitle 2"/>
          <p:cNvSpPr>
            <a:spLocks noGrp="1"/>
          </p:cNvSpPr>
          <p:nvPr>
            <p:ph type="subTitle" idx="1"/>
          </p:nvPr>
        </p:nvSpPr>
        <p:spPr>
          <a:xfrm>
            <a:off x="914400" y="2438400"/>
            <a:ext cx="7315200" cy="4114800"/>
          </a:xfrm>
        </p:spPr>
        <p:txBody>
          <a:bodyPr>
            <a:normAutofit/>
          </a:bodyPr>
          <a:lstStyle/>
          <a:p>
            <a:r>
              <a:rPr lang="en-US" sz="2400" dirty="0" smtClean="0">
                <a:solidFill>
                  <a:schemeClr val="tx1"/>
                </a:solidFill>
                <a:latin typeface="Tahoma" pitchFamily="34" charset="0"/>
                <a:ea typeface="Tahoma" pitchFamily="34" charset="0"/>
                <a:cs typeface="Tahoma" pitchFamily="34" charset="0"/>
              </a:rPr>
              <a:t>The </a:t>
            </a:r>
            <a:r>
              <a:rPr lang="en-US" sz="2400" dirty="0" err="1" smtClean="0">
                <a:solidFill>
                  <a:schemeClr val="tx1"/>
                </a:solidFill>
                <a:latin typeface="Tahoma" pitchFamily="34" charset="0"/>
                <a:ea typeface="Tahoma" pitchFamily="34" charset="0"/>
                <a:cs typeface="Tahoma" pitchFamily="34" charset="0"/>
              </a:rPr>
              <a:t>Wolaita</a:t>
            </a:r>
            <a:r>
              <a:rPr lang="en-US" sz="2400" dirty="0" smtClean="0">
                <a:solidFill>
                  <a:schemeClr val="tx1"/>
                </a:solidFill>
                <a:latin typeface="Tahoma" pitchFamily="34" charset="0"/>
                <a:ea typeface="Tahoma" pitchFamily="34" charset="0"/>
                <a:cs typeface="Tahoma" pitchFamily="34" charset="0"/>
              </a:rPr>
              <a:t> culture’s tradition of hand made items is representative of innovativeness and </a:t>
            </a:r>
            <a:r>
              <a:rPr lang="en-US" sz="2400" dirty="0" err="1" smtClean="0">
                <a:solidFill>
                  <a:schemeClr val="tx1"/>
                </a:solidFill>
                <a:latin typeface="Tahoma" pitchFamily="34" charset="0"/>
                <a:ea typeface="Tahoma" pitchFamily="34" charset="0"/>
                <a:cs typeface="Tahoma" pitchFamily="34" charset="0"/>
              </a:rPr>
              <a:t>utilitarinarism</a:t>
            </a:r>
            <a:r>
              <a:rPr lang="en-US" sz="2400" dirty="0" smtClean="0">
                <a:solidFill>
                  <a:schemeClr val="tx1"/>
                </a:solidFill>
                <a:latin typeface="Tahoma" pitchFamily="34" charset="0"/>
                <a:ea typeface="Tahoma" pitchFamily="34" charset="0"/>
                <a:cs typeface="Tahoma" pitchFamily="34" charset="0"/>
              </a:rPr>
              <a:t>: items are uniquely constructed for practicality, and they are shared in the community.  </a:t>
            </a:r>
          </a:p>
          <a:p>
            <a:r>
              <a:rPr lang="en-US" sz="2400" dirty="0" smtClean="0">
                <a:solidFill>
                  <a:schemeClr val="tx1"/>
                </a:solidFill>
                <a:latin typeface="Tahoma" pitchFamily="34" charset="0"/>
                <a:ea typeface="Tahoma" pitchFamily="34" charset="0"/>
                <a:cs typeface="Tahoma" pitchFamily="34" charset="0"/>
              </a:rPr>
              <a:t>There are many “makers” in the </a:t>
            </a:r>
            <a:r>
              <a:rPr lang="en-US" sz="2400" dirty="0" err="1" smtClean="0">
                <a:solidFill>
                  <a:schemeClr val="tx1"/>
                </a:solidFill>
                <a:latin typeface="Tahoma" pitchFamily="34" charset="0"/>
                <a:ea typeface="Tahoma" pitchFamily="34" charset="0"/>
                <a:cs typeface="Tahoma" pitchFamily="34" charset="0"/>
              </a:rPr>
              <a:t>Wolaita</a:t>
            </a:r>
            <a:r>
              <a:rPr lang="en-US" sz="2400" dirty="0" smtClean="0">
                <a:solidFill>
                  <a:schemeClr val="tx1"/>
                </a:solidFill>
                <a:latin typeface="Tahoma" pitchFamily="34" charset="0"/>
                <a:ea typeface="Tahoma" pitchFamily="34" charset="0"/>
                <a:cs typeface="Tahoma" pitchFamily="34" charset="0"/>
              </a:rPr>
              <a:t> culture.  A “maker” is someone who uses materials they found in their environment in a resourceful manner and…they share their knowledge, skills, and help with others.</a:t>
            </a:r>
          </a:p>
          <a:p>
            <a:endParaRPr lang="en-US" sz="2400" dirty="0" smtClean="0">
              <a:solidFill>
                <a:schemeClr val="tx1"/>
              </a:solidFill>
              <a:latin typeface="Tahoma" pitchFamily="34" charset="0"/>
              <a:ea typeface="Tahoma" pitchFamily="34" charset="0"/>
              <a:cs typeface="Tahoma" pitchFamily="34" charset="0"/>
            </a:endParaRPr>
          </a:p>
          <a:p>
            <a:endParaRPr lang="en-US" sz="2400" dirty="0" smtClean="0">
              <a:solidFill>
                <a:schemeClr val="tx1"/>
              </a:solidFill>
              <a:latin typeface="Tahoma" pitchFamily="34" charset="0"/>
              <a:ea typeface="Tahoma" pitchFamily="34" charset="0"/>
              <a:cs typeface="Tahoma" pitchFamily="34" charset="0"/>
            </a:endParaRPr>
          </a:p>
          <a:p>
            <a:endParaRPr lang="en-US" sz="2400" dirty="0" smtClean="0"/>
          </a:p>
          <a:p>
            <a:endParaRPr lang="en-US" sz="2400" dirty="0" smtClean="0">
              <a:solidFill>
                <a:schemeClr val="tx1"/>
              </a:solidFill>
            </a:endParaRPr>
          </a:p>
        </p:txBody>
      </p:sp>
      <p:sp>
        <p:nvSpPr>
          <p:cNvPr id="4" name="TextBox 3"/>
          <p:cNvSpPr txBox="1"/>
          <p:nvPr/>
        </p:nvSpPr>
        <p:spPr>
          <a:xfrm>
            <a:off x="457200" y="1600200"/>
            <a:ext cx="8382000" cy="461665"/>
          </a:xfrm>
          <a:prstGeom prst="rect">
            <a:avLst/>
          </a:prstGeom>
          <a:noFill/>
        </p:spPr>
        <p:txBody>
          <a:bodyPr wrap="square" rtlCol="0">
            <a:spAutoFit/>
          </a:bodyPr>
          <a:lstStyle/>
          <a:p>
            <a:r>
              <a:rPr lang="en-US" b="1" dirty="0" smtClean="0"/>
              <a:t>        </a:t>
            </a:r>
            <a:r>
              <a:rPr lang="en-US" sz="2400" dirty="0" smtClean="0">
                <a:latin typeface="Tahoma" pitchFamily="34" charset="0"/>
                <a:ea typeface="Tahoma" pitchFamily="34" charset="0"/>
                <a:cs typeface="Tahoma" pitchFamily="34" charset="0"/>
              </a:rPr>
              <a:t>Lesson 3: Create </a:t>
            </a:r>
            <a:r>
              <a:rPr lang="en-US" sz="2400" dirty="0" err="1" smtClean="0">
                <a:latin typeface="Tahoma" pitchFamily="34" charset="0"/>
                <a:ea typeface="Tahoma" pitchFamily="34" charset="0"/>
                <a:cs typeface="Tahoma" pitchFamily="34" charset="0"/>
              </a:rPr>
              <a:t>Makerspaces</a:t>
            </a:r>
            <a:r>
              <a:rPr lang="en-US" sz="2400" dirty="0" smtClean="0">
                <a:latin typeface="Tahoma" pitchFamily="34" charset="0"/>
                <a:ea typeface="Tahoma" pitchFamily="34" charset="0"/>
                <a:cs typeface="Tahoma" pitchFamily="34" charset="0"/>
              </a:rPr>
              <a:t> and Organize a Trash Faire  </a:t>
            </a:r>
          </a:p>
        </p:txBody>
      </p:sp>
      <p:sp>
        <p:nvSpPr>
          <p:cNvPr id="5" name="Footer Placeholder 4"/>
          <p:cNvSpPr>
            <a:spLocks noGrp="1"/>
          </p:cNvSpPr>
          <p:nvPr>
            <p:ph type="ftr" sz="quarter" idx="11"/>
          </p:nvPr>
        </p:nvSpPr>
        <p:spPr>
          <a:xfrm>
            <a:off x="1905000" y="6400800"/>
            <a:ext cx="5334000" cy="3206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gerlachd\Google Drive\2017-07-27\527.JPG"/>
          <p:cNvPicPr/>
          <p:nvPr/>
        </p:nvPicPr>
        <p:blipFill>
          <a:blip r:embed="rId2" cstate="screen">
            <a:extLst>
              <a:ext uri="{28A0092B-C50C-407E-A947-70E740481C1C}">
                <a14:useLocalDpi xmlns:a14="http://schemas.microsoft.com/office/drawing/2010/main"/>
              </a:ext>
            </a:extLst>
          </a:blip>
          <a:srcRect r="-115"/>
          <a:stretch>
            <a:fillRect/>
          </a:stretch>
        </p:blipFill>
        <p:spPr bwMode="auto">
          <a:xfrm>
            <a:off x="5638800" y="1066800"/>
            <a:ext cx="3351471" cy="1448695"/>
          </a:xfrm>
          <a:prstGeom prst="rect">
            <a:avLst/>
          </a:prstGeom>
          <a:noFill/>
          <a:ln w="9525">
            <a:noFill/>
            <a:miter lim="800000"/>
            <a:headEnd/>
            <a:tailEnd/>
          </a:ln>
        </p:spPr>
      </p:pic>
      <p:pic>
        <p:nvPicPr>
          <p:cNvPr id="3" name="Picture 2" descr="C:\Users\gerlachd\Google Drive\2017-07-27\528.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1000" y="2743200"/>
            <a:ext cx="1901633" cy="2626242"/>
          </a:xfrm>
          <a:prstGeom prst="rect">
            <a:avLst/>
          </a:prstGeom>
          <a:noFill/>
          <a:ln w="9525">
            <a:noFill/>
            <a:miter lim="800000"/>
            <a:headEnd/>
            <a:tailEnd/>
          </a:ln>
        </p:spPr>
      </p:pic>
      <p:pic>
        <p:nvPicPr>
          <p:cNvPr id="4" name="Picture 3" descr="C:\Users\gerlachd\Google Drive\2017-07-27\531.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67000" y="2590800"/>
            <a:ext cx="1301020" cy="3522293"/>
          </a:xfrm>
          <a:prstGeom prst="rect">
            <a:avLst/>
          </a:prstGeom>
          <a:noFill/>
          <a:ln w="9525">
            <a:noFill/>
            <a:miter lim="800000"/>
            <a:headEnd/>
            <a:tailEnd/>
          </a:ln>
        </p:spPr>
      </p:pic>
      <p:pic>
        <p:nvPicPr>
          <p:cNvPr id="5" name="Picture 4" descr="C:\Users\gerlachd\Google Drive\2017-07-27\555.JPG"/>
          <p:cNvPicPr/>
          <p:nvPr/>
        </p:nvPicPr>
        <p:blipFill>
          <a:blip r:embed="rId5" cstate="screen">
            <a:extLst>
              <a:ext uri="{28A0092B-C50C-407E-A947-70E740481C1C}">
                <a14:useLocalDpi xmlns:a14="http://schemas.microsoft.com/office/drawing/2010/main"/>
              </a:ext>
            </a:extLst>
          </a:blip>
          <a:srcRect r="-47"/>
          <a:stretch>
            <a:fillRect/>
          </a:stretch>
        </p:blipFill>
        <p:spPr bwMode="auto">
          <a:xfrm>
            <a:off x="228600" y="1143000"/>
            <a:ext cx="2224803" cy="3349255"/>
          </a:xfrm>
          <a:prstGeom prst="rect">
            <a:avLst/>
          </a:prstGeom>
          <a:noFill/>
          <a:ln w="9525">
            <a:noFill/>
            <a:miter lim="800000"/>
            <a:headEnd/>
            <a:tailEnd/>
          </a:ln>
        </p:spPr>
      </p:pic>
      <p:sp>
        <p:nvSpPr>
          <p:cNvPr id="7" name="TextBox 6"/>
          <p:cNvSpPr txBox="1"/>
          <p:nvPr/>
        </p:nvSpPr>
        <p:spPr>
          <a:xfrm>
            <a:off x="228600" y="-152400"/>
            <a:ext cx="8915400" cy="1231106"/>
          </a:xfrm>
          <a:prstGeom prst="rect">
            <a:avLst/>
          </a:prstGeom>
          <a:noFill/>
        </p:spPr>
        <p:txBody>
          <a:bodyPr wrap="square" rtlCol="0">
            <a:spAutoFit/>
          </a:bodyPr>
          <a:lstStyle/>
          <a:p>
            <a:pPr algn="ctr"/>
            <a:endParaRPr lang="en-US" sz="2000" dirty="0" smtClean="0">
              <a:latin typeface="Tahoma" pitchFamily="34" charset="0"/>
              <a:ea typeface="Tahoma" pitchFamily="34" charset="0"/>
              <a:cs typeface="Tahoma" pitchFamily="34" charset="0"/>
            </a:endParaRPr>
          </a:p>
          <a:p>
            <a:pPr algn="ctr"/>
            <a:r>
              <a:rPr lang="en-US" dirty="0" smtClean="0">
                <a:latin typeface="Tahoma" pitchFamily="34" charset="0"/>
                <a:ea typeface="Tahoma" pitchFamily="34" charset="0"/>
                <a:cs typeface="Tahoma" pitchFamily="34" charset="0"/>
              </a:rPr>
              <a:t>Indigenous Ethiopian Technology &amp; The Modern Maker Movement</a:t>
            </a:r>
          </a:p>
          <a:p>
            <a:pPr algn="ctr"/>
            <a:r>
              <a:rPr lang="en-US" dirty="0" err="1" smtClean="0">
                <a:latin typeface="Tahoma" pitchFamily="34" charset="0"/>
                <a:ea typeface="Tahoma" pitchFamily="34" charset="0"/>
                <a:cs typeface="Tahoma" pitchFamily="34" charset="0"/>
              </a:rPr>
              <a:t>Upcycling</a:t>
            </a:r>
            <a:r>
              <a:rPr lang="en-US" dirty="0" smtClean="0">
                <a:latin typeface="Tahoma" pitchFamily="34" charset="0"/>
                <a:ea typeface="Tahoma" pitchFamily="34" charset="0"/>
                <a:cs typeface="Tahoma" pitchFamily="34" charset="0"/>
              </a:rPr>
              <a:t> or Repurposing: Ethiopian children taking “everyday” discarded objects and creating toys and games </a:t>
            </a:r>
            <a:endParaRPr lang="en-US" dirty="0">
              <a:latin typeface="Tahoma" pitchFamily="34" charset="0"/>
              <a:ea typeface="Tahoma" pitchFamily="34" charset="0"/>
              <a:cs typeface="Tahoma" pitchFamily="34" charset="0"/>
            </a:endParaRPr>
          </a:p>
        </p:txBody>
      </p:sp>
      <p:pic>
        <p:nvPicPr>
          <p:cNvPr id="8" name="Picture 7" descr="C:\Users\gerlachd\Google Drive\2017-07-27\399.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53200" y="2895600"/>
            <a:ext cx="2086197" cy="3792973"/>
          </a:xfrm>
          <a:prstGeom prst="rect">
            <a:avLst/>
          </a:prstGeom>
          <a:noFill/>
          <a:ln w="9525">
            <a:noFill/>
            <a:miter lim="800000"/>
            <a:headEnd/>
            <a:tailEnd/>
          </a:ln>
        </p:spPr>
      </p:pic>
      <p:sp>
        <p:nvSpPr>
          <p:cNvPr id="9" name="Footer Placeholder 8"/>
          <p:cNvSpPr>
            <a:spLocks noGrp="1"/>
          </p:cNvSpPr>
          <p:nvPr>
            <p:ph type="ftr" sz="quarter" idx="11"/>
          </p:nvPr>
        </p:nvSpPr>
        <p:spPr>
          <a:xfrm>
            <a:off x="914400" y="6400800"/>
            <a:ext cx="5486400" cy="3206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gerlachd\AppData\Local\Microsoft\Windows\Temporary Internet Files\Content.IE5\8743K2DJ\IMG_2391.jpg"/>
          <p:cNvPicPr/>
          <p:nvPr/>
        </p:nvPicPr>
        <p:blipFill>
          <a:blip r:embed="rId2" cstate="screen">
            <a:extLst>
              <a:ext uri="{28A0092B-C50C-407E-A947-70E740481C1C}">
                <a14:useLocalDpi xmlns:a14="http://schemas.microsoft.com/office/drawing/2010/main"/>
              </a:ext>
            </a:extLst>
          </a:blip>
          <a:srcRect r="-179"/>
          <a:stretch>
            <a:fillRect/>
          </a:stretch>
        </p:blipFill>
        <p:spPr bwMode="auto">
          <a:xfrm>
            <a:off x="4114800" y="2362200"/>
            <a:ext cx="2672606" cy="2753958"/>
          </a:xfrm>
          <a:prstGeom prst="rect">
            <a:avLst/>
          </a:prstGeom>
          <a:noFill/>
          <a:ln w="9525">
            <a:noFill/>
            <a:miter lim="800000"/>
            <a:headEnd/>
            <a:tailEnd/>
          </a:ln>
        </p:spPr>
      </p:pic>
      <p:pic>
        <p:nvPicPr>
          <p:cNvPr id="3" name="Picture 2" descr="C:\Users\gerlachd\AppData\Local\Microsoft\Windows\Temporary Internet Files\Content.IE5\QG1VZS64\IMG_2390.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53200" y="1371600"/>
            <a:ext cx="2390663" cy="3186927"/>
          </a:xfrm>
          <a:prstGeom prst="rect">
            <a:avLst/>
          </a:prstGeom>
          <a:noFill/>
          <a:ln w="9525">
            <a:noFill/>
            <a:miter lim="800000"/>
            <a:headEnd/>
            <a:tailEnd/>
          </a:ln>
        </p:spPr>
      </p:pic>
      <p:pic>
        <p:nvPicPr>
          <p:cNvPr id="4" name="Picture 3" descr="C:\Users\gerlachd\Pictures\2017-10-03\003.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4400" y="1371600"/>
            <a:ext cx="2562785" cy="3417675"/>
          </a:xfrm>
          <a:prstGeom prst="rect">
            <a:avLst/>
          </a:prstGeom>
          <a:noFill/>
          <a:ln w="9525">
            <a:noFill/>
            <a:miter lim="800000"/>
            <a:headEnd/>
            <a:tailEnd/>
          </a:ln>
        </p:spPr>
      </p:pic>
      <p:sp>
        <p:nvSpPr>
          <p:cNvPr id="5" name="TextBox 4"/>
          <p:cNvSpPr txBox="1"/>
          <p:nvPr/>
        </p:nvSpPr>
        <p:spPr>
          <a:xfrm>
            <a:off x="838200" y="5029200"/>
            <a:ext cx="2667000" cy="53340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Spoon crafted from a discarded beverage can</a:t>
            </a:r>
            <a:endParaRPr lang="en-US" sz="1400" dirty="0">
              <a:latin typeface="Times New Roman" pitchFamily="18" charset="0"/>
              <a:cs typeface="Times New Roman" pitchFamily="18" charset="0"/>
            </a:endParaRPr>
          </a:p>
        </p:txBody>
      </p:sp>
      <p:sp>
        <p:nvSpPr>
          <p:cNvPr id="6" name="TextBox 5"/>
          <p:cNvSpPr txBox="1"/>
          <p:nvPr/>
        </p:nvSpPr>
        <p:spPr>
          <a:xfrm>
            <a:off x="4495800" y="5181600"/>
            <a:ext cx="4343400" cy="738664"/>
          </a:xfrm>
          <a:prstGeom prst="rect">
            <a:avLst/>
          </a:prstGeom>
          <a:noFill/>
        </p:spPr>
        <p:txBody>
          <a:bodyPr wrap="square" rtlCol="0">
            <a:spAutoFit/>
          </a:bodyPr>
          <a:lstStyle/>
          <a:p>
            <a:r>
              <a:rPr lang="en-US" sz="1400" dirty="0" smtClean="0">
                <a:latin typeface="Times New Roman" pitchFamily="18" charset="0"/>
                <a:cs typeface="Times New Roman" pitchFamily="18" charset="0"/>
              </a:rPr>
              <a:t>Bottle caps are repurposed into a circular stand for the </a:t>
            </a:r>
            <a:r>
              <a:rPr lang="en-US" sz="1400" dirty="0" err="1" smtClean="0">
                <a:latin typeface="Times New Roman" pitchFamily="18" charset="0"/>
                <a:cs typeface="Times New Roman" pitchFamily="18" charset="0"/>
              </a:rPr>
              <a:t>jebena</a:t>
            </a:r>
            <a:r>
              <a:rPr lang="en-US" sz="1400" dirty="0" smtClean="0">
                <a:latin typeface="Times New Roman" pitchFamily="18" charset="0"/>
                <a:cs typeface="Times New Roman" pitchFamily="18" charset="0"/>
              </a:rPr>
              <a:t> (vessel to boil, prepare and serve coffee) to rest upon in a coffee ceremony. </a:t>
            </a:r>
            <a:endParaRPr lang="en-US" sz="1400" dirty="0">
              <a:latin typeface="Times New Roman" pitchFamily="18" charset="0"/>
              <a:cs typeface="Times New Roman" pitchFamily="18" charset="0"/>
            </a:endParaRPr>
          </a:p>
        </p:txBody>
      </p:sp>
      <p:sp>
        <p:nvSpPr>
          <p:cNvPr id="7" name="Rectangle 6"/>
          <p:cNvSpPr/>
          <p:nvPr/>
        </p:nvSpPr>
        <p:spPr>
          <a:xfrm>
            <a:off x="1524000" y="152401"/>
            <a:ext cx="6781800" cy="1200329"/>
          </a:xfrm>
          <a:prstGeom prst="rect">
            <a:avLst/>
          </a:prstGeom>
        </p:spPr>
        <p:txBody>
          <a:bodyPr wrap="square">
            <a:spAutoFit/>
          </a:bodyPr>
          <a:lstStyle/>
          <a:p>
            <a:pPr algn="ctr"/>
            <a:r>
              <a:rPr lang="en-US" dirty="0" smtClean="0">
                <a:latin typeface="Tahoma" pitchFamily="34" charset="0"/>
                <a:ea typeface="Tahoma" pitchFamily="34" charset="0"/>
                <a:cs typeface="Tahoma" pitchFamily="34" charset="0"/>
              </a:rPr>
              <a:t>Indigenous Ethiopian Technology &amp; The Modern Maker Movement</a:t>
            </a:r>
          </a:p>
          <a:p>
            <a:pPr algn="ctr"/>
            <a:r>
              <a:rPr lang="en-US" dirty="0" smtClean="0">
                <a:latin typeface="Tahoma" pitchFamily="34" charset="0"/>
                <a:ea typeface="Tahoma" pitchFamily="34" charset="0"/>
                <a:cs typeface="Tahoma" pitchFamily="34" charset="0"/>
              </a:rPr>
              <a:t> Repurposing: practical, household items are constructed from scrapped materials </a:t>
            </a:r>
            <a:endParaRPr lang="en-US" dirty="0">
              <a:latin typeface="Tahoma" pitchFamily="34" charset="0"/>
              <a:ea typeface="Tahoma" pitchFamily="34" charset="0"/>
              <a:cs typeface="Tahoma" pitchFamily="34" charset="0"/>
            </a:endParaRPr>
          </a:p>
        </p:txBody>
      </p:sp>
      <p:sp>
        <p:nvSpPr>
          <p:cNvPr id="8" name="Footer Placeholder 7"/>
          <p:cNvSpPr>
            <a:spLocks noGrp="1"/>
          </p:cNvSpPr>
          <p:nvPr>
            <p:ph type="ftr" sz="quarter" idx="11"/>
          </p:nvPr>
        </p:nvSpPr>
        <p:spPr>
          <a:xfrm>
            <a:off x="1752600" y="6400800"/>
            <a:ext cx="5638800" cy="3206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1800" dirty="0" smtClean="0">
                <a:latin typeface="Tahoma" pitchFamily="34" charset="0"/>
                <a:ea typeface="Tahoma" pitchFamily="34" charset="0"/>
                <a:cs typeface="Tahoma" pitchFamily="34" charset="0"/>
              </a:rPr>
              <a:t>Indigenous Ethiopian Technology &amp; The Modern Maker Movement</a:t>
            </a:r>
            <a:r>
              <a:rPr lang="en-US" sz="2000" dirty="0" smtClean="0">
                <a:latin typeface="Tahoma" pitchFamily="34" charset="0"/>
                <a:ea typeface="Tahoma" pitchFamily="34" charset="0"/>
                <a:cs typeface="Tahoma" pitchFamily="34" charset="0"/>
              </a:rPr>
              <a:t/>
            </a:r>
            <a:br>
              <a:rPr lang="en-US" sz="2000" dirty="0" smtClean="0">
                <a:latin typeface="Tahoma" pitchFamily="34" charset="0"/>
                <a:ea typeface="Tahoma" pitchFamily="34" charset="0"/>
                <a:cs typeface="Tahoma" pitchFamily="34" charset="0"/>
              </a:rPr>
            </a:br>
            <a:r>
              <a:rPr lang="en-US" sz="1800" dirty="0" err="1" smtClean="0">
                <a:latin typeface="Tahoma" pitchFamily="34" charset="0"/>
                <a:ea typeface="Tahoma" pitchFamily="34" charset="0"/>
                <a:cs typeface="Tahoma" pitchFamily="34" charset="0"/>
              </a:rPr>
              <a:t>Upcycling</a:t>
            </a:r>
            <a:r>
              <a:rPr lang="en-US" sz="1800" dirty="0" smtClean="0">
                <a:latin typeface="Tahoma" pitchFamily="34" charset="0"/>
                <a:ea typeface="Tahoma" pitchFamily="34" charset="0"/>
                <a:cs typeface="Tahoma" pitchFamily="34" charset="0"/>
              </a:rPr>
              <a:t> or Repurposing:  creating useful, new objects from discarded ite</a:t>
            </a:r>
            <a:r>
              <a:rPr lang="en-US" sz="2000" dirty="0" smtClean="0"/>
              <a:t>ms</a:t>
            </a:r>
            <a:endParaRPr lang="en-US" sz="2000" dirty="0"/>
          </a:p>
        </p:txBody>
      </p:sp>
      <p:pic>
        <p:nvPicPr>
          <p:cNvPr id="4" name="Picture 3" descr="C:\Users\gerlachd\Pictures\2017-07-29 food, gardens\food, gardens 118.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1219200"/>
            <a:ext cx="2625631" cy="2895600"/>
          </a:xfrm>
          <a:prstGeom prst="rect">
            <a:avLst/>
          </a:prstGeom>
          <a:noFill/>
          <a:ln w="9525">
            <a:noFill/>
            <a:miter lim="800000"/>
            <a:headEnd/>
            <a:tailEnd/>
          </a:ln>
        </p:spPr>
      </p:pic>
      <p:pic>
        <p:nvPicPr>
          <p:cNvPr id="5" name="Picture 4" descr="C:\Users\gerlachd\Pictures\2017-08-03 last days in Woylita\last days in Woylita 083.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76600" y="1143000"/>
            <a:ext cx="1949730" cy="2199493"/>
          </a:xfrm>
          <a:prstGeom prst="rect">
            <a:avLst/>
          </a:prstGeom>
          <a:noFill/>
          <a:ln w="9525">
            <a:noFill/>
            <a:miter lim="800000"/>
            <a:headEnd/>
            <a:tailEnd/>
          </a:ln>
        </p:spPr>
      </p:pic>
      <p:pic>
        <p:nvPicPr>
          <p:cNvPr id="8" name="Picture 7" descr="C:\Users\gerlachd\Google Drive\2017-07-27\113.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38800" y="1447800"/>
            <a:ext cx="2438400" cy="3441571"/>
          </a:xfrm>
          <a:prstGeom prst="rect">
            <a:avLst/>
          </a:prstGeom>
          <a:noFill/>
          <a:ln w="9525">
            <a:noFill/>
            <a:miter lim="800000"/>
            <a:headEnd/>
            <a:tailEnd/>
          </a:ln>
        </p:spPr>
      </p:pic>
      <p:pic>
        <p:nvPicPr>
          <p:cNvPr id="9" name="Picture 8" descr="C:\Users\gerlachd\Google Drive\2017-07-27\231.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52800" y="4191000"/>
            <a:ext cx="1894810" cy="2519186"/>
          </a:xfrm>
          <a:prstGeom prst="rect">
            <a:avLst/>
          </a:prstGeom>
          <a:noFill/>
          <a:ln w="9525">
            <a:noFill/>
            <a:miter lim="800000"/>
            <a:headEnd/>
            <a:tailEnd/>
          </a:ln>
        </p:spPr>
      </p:pic>
      <p:sp>
        <p:nvSpPr>
          <p:cNvPr id="10" name="TextBox 9"/>
          <p:cNvSpPr txBox="1"/>
          <p:nvPr/>
        </p:nvSpPr>
        <p:spPr>
          <a:xfrm>
            <a:off x="3276600" y="3352800"/>
            <a:ext cx="2057400" cy="830997"/>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An empty palm oil container is recycled into many uses. </a:t>
            </a:r>
            <a:endParaRPr lang="en-US" sz="1600" dirty="0">
              <a:latin typeface="Times New Roman" pitchFamily="18" charset="0"/>
              <a:cs typeface="Times New Roman" pitchFamily="18" charset="0"/>
            </a:endParaRPr>
          </a:p>
        </p:txBody>
      </p:sp>
      <p:sp>
        <p:nvSpPr>
          <p:cNvPr id="11" name="TextBox 10"/>
          <p:cNvSpPr txBox="1"/>
          <p:nvPr/>
        </p:nvSpPr>
        <p:spPr>
          <a:xfrm>
            <a:off x="1828800" y="4419600"/>
            <a:ext cx="1143000" cy="830997"/>
          </a:xfrm>
          <a:prstGeom prst="rect">
            <a:avLst/>
          </a:prstGeom>
          <a:noFill/>
        </p:spPr>
        <p:txBody>
          <a:bodyPr wrap="square" rtlCol="0">
            <a:spAutoFit/>
          </a:bodyPr>
          <a:lstStyle/>
          <a:p>
            <a:r>
              <a:rPr lang="en-US" sz="1600" dirty="0" smtClean="0">
                <a:latin typeface="Times New Roman" pitchFamily="18" charset="0"/>
                <a:cs typeface="Times New Roman" pitchFamily="18" charset="0"/>
              </a:rPr>
              <a:t>       Decorative “planters”</a:t>
            </a:r>
            <a:endParaRPr lang="en-US" sz="1600" dirty="0">
              <a:latin typeface="Times New Roman" pitchFamily="18" charset="0"/>
              <a:cs typeface="Times New Roman" pitchFamily="18" charset="0"/>
            </a:endParaRPr>
          </a:p>
        </p:txBody>
      </p:sp>
      <p:sp>
        <p:nvSpPr>
          <p:cNvPr id="13" name="TextBox 12"/>
          <p:cNvSpPr txBox="1"/>
          <p:nvPr/>
        </p:nvSpPr>
        <p:spPr>
          <a:xfrm>
            <a:off x="5638800" y="5105400"/>
            <a:ext cx="2590800"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Receptacle for collecting/storing water </a:t>
            </a:r>
            <a:endParaRPr lang="en-US" sz="1400" dirty="0">
              <a:latin typeface="Times New Roman" pitchFamily="18" charset="0"/>
              <a:cs typeface="Times New Roman" pitchFamily="18" charset="0"/>
            </a:endParaRPr>
          </a:p>
        </p:txBody>
      </p:sp>
      <p:pic>
        <p:nvPicPr>
          <p:cNvPr id="12" name="Picture 11" descr="C:\Users\gerlachd\Desktop\food, gardens 073.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4270711"/>
            <a:ext cx="1374497" cy="2587289"/>
          </a:xfrm>
          <a:prstGeom prst="rect">
            <a:avLst/>
          </a:prstGeom>
          <a:noFill/>
          <a:ln w="9525">
            <a:noFill/>
            <a:miter lim="800000"/>
            <a:headEnd/>
            <a:tailEnd/>
          </a:ln>
        </p:spPr>
      </p:pic>
      <p:sp>
        <p:nvSpPr>
          <p:cNvPr id="14" name="Footer Placeholder 13"/>
          <p:cNvSpPr>
            <a:spLocks noGrp="1"/>
          </p:cNvSpPr>
          <p:nvPr>
            <p:ph type="ftr" sz="quarter" idx="11"/>
          </p:nvPr>
        </p:nvSpPr>
        <p:spPr>
          <a:xfrm>
            <a:off x="5334000" y="6172200"/>
            <a:ext cx="3657600" cy="5492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066800"/>
          </a:xfrm>
        </p:spPr>
        <p:txBody>
          <a:bodyPr>
            <a:normAutofit/>
          </a:bodyPr>
          <a:lstStyle/>
          <a:p>
            <a:r>
              <a:rPr lang="en-US" sz="2000" dirty="0" smtClean="0">
                <a:latin typeface="Tahoma" pitchFamily="34" charset="0"/>
                <a:ea typeface="Tahoma" pitchFamily="34" charset="0"/>
                <a:cs typeface="Tahoma" pitchFamily="34" charset="0"/>
              </a:rPr>
              <a:t>Indigenous Ethiopian Technology &amp; The Modern Maker Movement</a:t>
            </a: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en-US" sz="2000" dirty="0" err="1" smtClean="0">
                <a:latin typeface="Tahoma" pitchFamily="34" charset="0"/>
                <a:ea typeface="Tahoma" pitchFamily="34" charset="0"/>
                <a:cs typeface="Tahoma" pitchFamily="34" charset="0"/>
              </a:rPr>
              <a:t>Upcycling</a:t>
            </a:r>
            <a:r>
              <a:rPr lang="en-US" sz="2000" dirty="0" smtClean="0">
                <a:latin typeface="Tahoma" pitchFamily="34" charset="0"/>
                <a:ea typeface="Tahoma" pitchFamily="34" charset="0"/>
                <a:cs typeface="Tahoma" pitchFamily="34" charset="0"/>
              </a:rPr>
              <a:t> or Repurposing:  creating useful, new objects from discarded ite</a:t>
            </a:r>
            <a:r>
              <a:rPr lang="en-US" sz="2400" dirty="0" smtClean="0"/>
              <a:t>ms</a:t>
            </a:r>
            <a:endParaRPr lang="en-US" sz="2000" dirty="0">
              <a:latin typeface="Tahoma" pitchFamily="34" charset="0"/>
              <a:ea typeface="Tahoma" pitchFamily="34" charset="0"/>
              <a:cs typeface="Tahoma" pitchFamily="34" charset="0"/>
            </a:endParaRPr>
          </a:p>
        </p:txBody>
      </p:sp>
      <p:pic>
        <p:nvPicPr>
          <p:cNvPr id="6" name="Picture 5" descr="C:\Users\gerlachd\Pictures\2017-08-03 last days in Woylita\last days in Woylita 131.JPG"/>
          <p:cNvPicPr/>
          <p:nvPr/>
        </p:nvPicPr>
        <p:blipFill>
          <a:blip r:embed="rId3" cstate="screen">
            <a:extLst>
              <a:ext uri="{28A0092B-C50C-407E-A947-70E740481C1C}">
                <a14:useLocalDpi xmlns:a14="http://schemas.microsoft.com/office/drawing/2010/main"/>
              </a:ext>
            </a:extLst>
          </a:blip>
          <a:srcRect l="-3003"/>
          <a:stretch>
            <a:fillRect/>
          </a:stretch>
        </p:blipFill>
        <p:spPr bwMode="auto">
          <a:xfrm>
            <a:off x="3048000" y="2133600"/>
            <a:ext cx="2667000" cy="2895600"/>
          </a:xfrm>
          <a:prstGeom prst="rect">
            <a:avLst/>
          </a:prstGeom>
          <a:noFill/>
          <a:ln w="9525">
            <a:noFill/>
            <a:miter lim="800000"/>
            <a:headEnd/>
            <a:tailEnd/>
          </a:ln>
        </p:spPr>
      </p:pic>
      <p:pic>
        <p:nvPicPr>
          <p:cNvPr id="8" name="Picture 7" descr="C:\Users\gerlachd\Google Drive\2017-07-27\773.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1200" y="1447800"/>
            <a:ext cx="2286000" cy="2787990"/>
          </a:xfrm>
          <a:prstGeom prst="rect">
            <a:avLst/>
          </a:prstGeom>
          <a:noFill/>
          <a:ln w="9525">
            <a:noFill/>
            <a:miter lim="800000"/>
            <a:headEnd/>
            <a:tailEnd/>
          </a:ln>
        </p:spPr>
      </p:pic>
      <p:pic>
        <p:nvPicPr>
          <p:cNvPr id="9" name="Picture 8" descr="C:\Users\gerlachd\Google Drive\2017-07-27\118.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600" y="1447800"/>
            <a:ext cx="2904903" cy="3242930"/>
          </a:xfrm>
          <a:prstGeom prst="rect">
            <a:avLst/>
          </a:prstGeom>
          <a:noFill/>
          <a:ln w="9525">
            <a:noFill/>
            <a:miter lim="800000"/>
            <a:headEnd/>
            <a:tailEnd/>
          </a:ln>
        </p:spPr>
      </p:pic>
      <p:pic>
        <p:nvPicPr>
          <p:cNvPr id="10" name="Picture 9" descr="C:\Users\gerlachd\Google Drive\2017-07-27\986.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86600" y="4038600"/>
            <a:ext cx="1937631" cy="2038812"/>
          </a:xfrm>
          <a:prstGeom prst="rect">
            <a:avLst/>
          </a:prstGeom>
          <a:noFill/>
          <a:ln w="9525">
            <a:noFill/>
            <a:miter lim="800000"/>
            <a:headEnd/>
            <a:tailEnd/>
          </a:ln>
        </p:spPr>
      </p:pic>
      <p:sp>
        <p:nvSpPr>
          <p:cNvPr id="11" name="TextBox 10"/>
          <p:cNvSpPr txBox="1"/>
          <p:nvPr/>
        </p:nvSpPr>
        <p:spPr>
          <a:xfrm>
            <a:off x="228600" y="4800600"/>
            <a:ext cx="2895600" cy="1077218"/>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Mortar/pestle made from wood to grind coffee beans/note “shelf” made of rock used as a natural workspace </a:t>
            </a:r>
            <a:endParaRPr lang="en-US" sz="1600" dirty="0">
              <a:latin typeface="Times New Roman" pitchFamily="18" charset="0"/>
              <a:cs typeface="Times New Roman" pitchFamily="18" charset="0"/>
            </a:endParaRPr>
          </a:p>
        </p:txBody>
      </p:sp>
      <p:sp>
        <p:nvSpPr>
          <p:cNvPr id="13" name="TextBox 12"/>
          <p:cNvSpPr txBox="1"/>
          <p:nvPr/>
        </p:nvSpPr>
        <p:spPr>
          <a:xfrm>
            <a:off x="3352800" y="5105400"/>
            <a:ext cx="2209800"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Wooden stick used as a “spoon” to stir food </a:t>
            </a:r>
            <a:endParaRPr lang="en-US" sz="1400" dirty="0">
              <a:latin typeface="Times New Roman" pitchFamily="18" charset="0"/>
              <a:cs typeface="Times New Roman" pitchFamily="18" charset="0"/>
            </a:endParaRPr>
          </a:p>
        </p:txBody>
      </p:sp>
      <p:sp>
        <p:nvSpPr>
          <p:cNvPr id="15" name="TextBox 14"/>
          <p:cNvSpPr txBox="1"/>
          <p:nvPr/>
        </p:nvSpPr>
        <p:spPr>
          <a:xfrm>
            <a:off x="6172200" y="6172200"/>
            <a:ext cx="2819400" cy="523220"/>
          </a:xfrm>
          <a:prstGeom prst="rect">
            <a:avLst/>
          </a:prstGeom>
          <a:noFill/>
        </p:spPr>
        <p:txBody>
          <a:bodyPr wrap="square" rtlCol="0">
            <a:spAutoFit/>
          </a:bodyPr>
          <a:lstStyle/>
          <a:p>
            <a:pPr algn="ctr"/>
            <a:r>
              <a:rPr lang="en-US" sz="1400" dirty="0" smtClean="0">
                <a:latin typeface="Times New Roman" pitchFamily="18" charset="0"/>
                <a:cs typeface="Times New Roman" pitchFamily="18" charset="0"/>
              </a:rPr>
              <a:t>Old teapot is used to pour </a:t>
            </a:r>
            <a:r>
              <a:rPr lang="en-US" sz="1400" dirty="0" err="1" smtClean="0">
                <a:latin typeface="Times New Roman" pitchFamily="18" charset="0"/>
                <a:cs typeface="Times New Roman" pitchFamily="18" charset="0"/>
              </a:rPr>
              <a:t>injera</a:t>
            </a:r>
            <a:r>
              <a:rPr lang="en-US" sz="1400" dirty="0" smtClean="0">
                <a:latin typeface="Times New Roman" pitchFamily="18" charset="0"/>
                <a:cs typeface="Times New Roman" pitchFamily="18" charset="0"/>
              </a:rPr>
              <a:t> batter </a:t>
            </a:r>
            <a:endParaRPr lang="en-US" sz="1400" dirty="0">
              <a:latin typeface="Times New Roman" pitchFamily="18" charset="0"/>
              <a:cs typeface="Times New Roman" pitchFamily="18" charset="0"/>
            </a:endParaRPr>
          </a:p>
        </p:txBody>
      </p:sp>
      <p:sp>
        <p:nvSpPr>
          <p:cNvPr id="12" name="Footer Placeholder 11"/>
          <p:cNvSpPr>
            <a:spLocks noGrp="1"/>
          </p:cNvSpPr>
          <p:nvPr>
            <p:ph type="ftr" sz="quarter" idx="11"/>
          </p:nvPr>
        </p:nvSpPr>
        <p:spPr>
          <a:xfrm>
            <a:off x="1143000" y="6477000"/>
            <a:ext cx="5562600" cy="2444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89038"/>
          </a:xfrm>
        </p:spPr>
        <p:txBody>
          <a:bodyPr>
            <a:normAutofit/>
          </a:bodyPr>
          <a:lstStyle/>
          <a:p>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r>
              <a:rPr lang="en-US" sz="2400" dirty="0" smtClean="0">
                <a:latin typeface="Wingdings 2" pitchFamily="18" charset="2"/>
                <a:ea typeface="Tahoma" pitchFamily="34" charset="0"/>
                <a:cs typeface="Tahoma" pitchFamily="34" charset="0"/>
              </a:rPr>
              <a:t>a </a:t>
            </a:r>
            <a:r>
              <a:rPr lang="en-US" sz="2400" dirty="0" smtClean="0">
                <a:latin typeface="Tahoma" pitchFamily="34" charset="0"/>
                <a:ea typeface="Tahoma" pitchFamily="34" charset="0"/>
                <a:cs typeface="Tahoma" pitchFamily="34" charset="0"/>
              </a:rPr>
              <a:t>Create </a:t>
            </a:r>
            <a:r>
              <a:rPr lang="en-US" sz="2400" dirty="0" err="1" smtClean="0">
                <a:latin typeface="Tahoma" pitchFamily="34" charset="0"/>
                <a:ea typeface="Tahoma" pitchFamily="34" charset="0"/>
                <a:cs typeface="Tahoma" pitchFamily="34" charset="0"/>
              </a:rPr>
              <a:t>Makerspaces</a:t>
            </a:r>
            <a:r>
              <a:rPr lang="en-US" sz="2400" dirty="0" smtClean="0">
                <a:latin typeface="Tahoma" pitchFamily="34" charset="0"/>
                <a:ea typeface="Tahoma" pitchFamily="34" charset="0"/>
                <a:cs typeface="Tahoma" pitchFamily="34" charset="0"/>
              </a:rPr>
              <a:t> and Organize a Trash Faire  </a:t>
            </a:r>
            <a:r>
              <a:rPr lang="en-US" sz="2400" dirty="0" smtClean="0">
                <a:latin typeface="Wingdings 2" pitchFamily="18" charset="2"/>
                <a:ea typeface="Tahoma" pitchFamily="34" charset="0"/>
                <a:cs typeface="Tahoma" pitchFamily="34" charset="0"/>
              </a:rPr>
              <a:t>a</a:t>
            </a:r>
            <a:r>
              <a:rPr lang="en-US" sz="2400" b="1" dirty="0" smtClean="0">
                <a:latin typeface="Tahoma" pitchFamily="34" charset="0"/>
                <a:ea typeface="Tahoma" pitchFamily="34" charset="0"/>
                <a:cs typeface="Tahoma" pitchFamily="34" charset="0"/>
              </a:rPr>
              <a:t/>
            </a:r>
            <a:br>
              <a:rPr lang="en-US" sz="2400" b="1" dirty="0" smtClean="0">
                <a:latin typeface="Tahoma" pitchFamily="34" charset="0"/>
                <a:ea typeface="Tahoma" pitchFamily="34" charset="0"/>
                <a:cs typeface="Tahoma" pitchFamily="34" charset="0"/>
              </a:rPr>
            </a:br>
            <a:endParaRPr lang="en-US" sz="2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81000" y="1143000"/>
            <a:ext cx="8305800" cy="4983163"/>
          </a:xfrm>
        </p:spPr>
        <p:txBody>
          <a:bodyPr/>
          <a:lstStyle/>
          <a:p>
            <a:pPr algn="ctr">
              <a:buNone/>
            </a:pPr>
            <a:r>
              <a:rPr lang="en-US" sz="2000" dirty="0" smtClean="0">
                <a:latin typeface="Tahoma" pitchFamily="34" charset="0"/>
                <a:ea typeface="Tahoma" pitchFamily="34" charset="0"/>
                <a:cs typeface="Tahoma" pitchFamily="34" charset="0"/>
              </a:rPr>
              <a:t>Challenge yourself to use your imagination and create purposeful or aesthetic artifacts from discarded items in your environment.  Become a “maker.”  Share your knowledge of designing and making items with your classmates in a designated space at school or home—”a </a:t>
            </a:r>
            <a:r>
              <a:rPr lang="en-US" sz="2000" dirty="0" err="1" smtClean="0">
                <a:latin typeface="Tahoma" pitchFamily="34" charset="0"/>
                <a:ea typeface="Tahoma" pitchFamily="34" charset="0"/>
                <a:cs typeface="Tahoma" pitchFamily="34" charset="0"/>
              </a:rPr>
              <a:t>makerspace</a:t>
            </a:r>
            <a:r>
              <a:rPr lang="en-US" sz="2000" dirty="0" smtClean="0">
                <a:latin typeface="Tahoma" pitchFamily="34" charset="0"/>
                <a:ea typeface="Tahoma" pitchFamily="34" charset="0"/>
                <a:cs typeface="Tahoma" pitchFamily="34" charset="0"/>
              </a:rPr>
              <a:t>.”  Organize a </a:t>
            </a:r>
            <a:r>
              <a:rPr lang="en-US" sz="2000" i="1" dirty="0" smtClean="0">
                <a:latin typeface="Tahoma" pitchFamily="34" charset="0"/>
                <a:ea typeface="Tahoma" pitchFamily="34" charset="0"/>
                <a:cs typeface="Tahoma" pitchFamily="34" charset="0"/>
              </a:rPr>
              <a:t>Trash Faire </a:t>
            </a:r>
            <a:r>
              <a:rPr lang="en-US" sz="2000" dirty="0" smtClean="0">
                <a:latin typeface="Tahoma" pitchFamily="34" charset="0"/>
                <a:ea typeface="Tahoma" pitchFamily="34" charset="0"/>
                <a:cs typeface="Tahoma" pitchFamily="34" charset="0"/>
              </a:rPr>
              <a:t>to display the items you and your peers have created.  Share your knowledge of repurposing with your community!  </a:t>
            </a:r>
          </a:p>
          <a:p>
            <a:pPr>
              <a:buNone/>
            </a:pPr>
            <a:endParaRPr lang="en-US" dirty="0"/>
          </a:p>
        </p:txBody>
      </p:sp>
      <p:pic>
        <p:nvPicPr>
          <p:cNvPr id="4" name="Picture 3" descr="C:\Users\gerlachd\Pictures\2017-09-25 september photos\september photos 181.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90800" y="3581400"/>
            <a:ext cx="3968759" cy="3048000"/>
          </a:xfrm>
          <a:prstGeom prst="rect">
            <a:avLst/>
          </a:prstGeom>
          <a:noFill/>
          <a:ln w="9525">
            <a:noFill/>
            <a:miter lim="800000"/>
            <a:headEnd/>
            <a:tailEnd/>
          </a:ln>
        </p:spPr>
      </p:pic>
      <p:sp>
        <p:nvSpPr>
          <p:cNvPr id="5" name="Footer Placeholder 4"/>
          <p:cNvSpPr>
            <a:spLocks noGrp="1"/>
          </p:cNvSpPr>
          <p:nvPr>
            <p:ph type="ftr" sz="quarter" idx="11"/>
          </p:nvPr>
        </p:nvSpPr>
        <p:spPr>
          <a:xfrm>
            <a:off x="6553200" y="6019800"/>
            <a:ext cx="2438400" cy="701675"/>
          </a:xfrm>
        </p:spPr>
        <p:txBody>
          <a:bodyPr/>
          <a:lstStyle/>
          <a:p>
            <a:r>
              <a:rPr lang="en-US" dirty="0" smtClean="0"/>
              <a:t>Ethiopia Fulbright Hays 2017    University of Pittsburgh   </a:t>
            </a:r>
          </a:p>
          <a:p>
            <a:r>
              <a:rPr lang="en-US" dirty="0" smtClean="0"/>
              <a:t>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normAutofit/>
          </a:bodyPr>
          <a:lstStyle/>
          <a:p>
            <a:r>
              <a:rPr lang="en-US" sz="2000" dirty="0" smtClean="0">
                <a:latin typeface="Tahoma" pitchFamily="34" charset="0"/>
                <a:ea typeface="Tahoma" pitchFamily="34" charset="0"/>
                <a:cs typeface="Tahoma" pitchFamily="34" charset="0"/>
              </a:rPr>
              <a:t>Indigenous Ethiopian Technology &amp; The Modern Maker Movement: Examples of Student Projects created for a Maker “Trash Faire”</a:t>
            </a:r>
            <a:endParaRPr lang="en-US" sz="2000" dirty="0">
              <a:latin typeface="Tahoma" pitchFamily="34" charset="0"/>
              <a:ea typeface="Tahoma" pitchFamily="34" charset="0"/>
              <a:cs typeface="Tahoma" pitchFamily="34" charset="0"/>
            </a:endParaRPr>
          </a:p>
        </p:txBody>
      </p:sp>
      <p:pic>
        <p:nvPicPr>
          <p:cNvPr id="1026" name="Picture 2" descr="C:\Users\gerlachd\Pictures\2017-09-25 september photos\september photos 11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3606800"/>
            <a:ext cx="2438400" cy="3251200"/>
          </a:xfrm>
          <a:prstGeom prst="rect">
            <a:avLst/>
          </a:prstGeom>
          <a:noFill/>
        </p:spPr>
      </p:pic>
      <p:pic>
        <p:nvPicPr>
          <p:cNvPr id="5" name="Picture 4" descr="C:\Users\gerlachd\Pictures\2017-09-25 september photos\september photos 111.JPG"/>
          <p:cNvPicPr/>
          <p:nvPr/>
        </p:nvPicPr>
        <p:blipFill>
          <a:blip r:embed="rId3" cstate="screen">
            <a:extLst>
              <a:ext uri="{28A0092B-C50C-407E-A947-70E740481C1C}">
                <a14:useLocalDpi xmlns:a14="http://schemas.microsoft.com/office/drawing/2010/main"/>
              </a:ext>
            </a:extLst>
          </a:blip>
          <a:srcRect r="-64"/>
          <a:stretch>
            <a:fillRect/>
          </a:stretch>
        </p:blipFill>
        <p:spPr bwMode="auto">
          <a:xfrm>
            <a:off x="228600" y="762000"/>
            <a:ext cx="2776684" cy="2962450"/>
          </a:xfrm>
          <a:prstGeom prst="rect">
            <a:avLst/>
          </a:prstGeom>
          <a:noFill/>
          <a:ln w="9525">
            <a:noFill/>
            <a:miter lim="800000"/>
            <a:headEnd/>
            <a:tailEnd/>
          </a:ln>
        </p:spPr>
      </p:pic>
      <p:pic>
        <p:nvPicPr>
          <p:cNvPr id="7" name="Picture 6" descr="C:\Users\gerlachd\Pictures\2017-09-25 september photos\september photos 115.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1066800"/>
            <a:ext cx="2304047" cy="4668990"/>
          </a:xfrm>
          <a:prstGeom prst="rect">
            <a:avLst/>
          </a:prstGeom>
          <a:noFill/>
          <a:ln w="9525">
            <a:noFill/>
            <a:miter lim="800000"/>
            <a:headEnd/>
            <a:tailEnd/>
          </a:ln>
        </p:spPr>
      </p:pic>
      <p:pic>
        <p:nvPicPr>
          <p:cNvPr id="8" name="Picture 7" descr="C:\Users\gerlachd\Pictures\2017-09-25 september photos\september photos 173.JPG"/>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4724400" y="1066800"/>
            <a:ext cx="1143000" cy="2971800"/>
          </a:xfrm>
          <a:prstGeom prst="rect">
            <a:avLst/>
          </a:prstGeom>
          <a:noFill/>
          <a:ln w="9525">
            <a:noFill/>
            <a:miter lim="800000"/>
            <a:headEnd/>
            <a:tailEnd/>
          </a:ln>
        </p:spPr>
      </p:pic>
      <p:sp>
        <p:nvSpPr>
          <p:cNvPr id="9" name="TextBox 8"/>
          <p:cNvSpPr txBox="1"/>
          <p:nvPr/>
        </p:nvSpPr>
        <p:spPr>
          <a:xfrm>
            <a:off x="4648200" y="4191000"/>
            <a:ext cx="1447800" cy="2031325"/>
          </a:xfrm>
          <a:prstGeom prst="rect">
            <a:avLst/>
          </a:prstGeom>
          <a:noFill/>
        </p:spPr>
        <p:txBody>
          <a:bodyPr wrap="square" rtlCol="0">
            <a:spAutoFit/>
          </a:bodyPr>
          <a:lstStyle/>
          <a:p>
            <a:r>
              <a:rPr lang="en-US" sz="1400" dirty="0" smtClean="0">
                <a:latin typeface="Times New Roman" pitchFamily="18" charset="0"/>
                <a:cs typeface="Times New Roman" pitchFamily="18" charset="0"/>
              </a:rPr>
              <a:t>Old whisks, chicken wire, household plastic wires and dryer lint can be recycled to make nesting materials for birds and hung outside.  </a:t>
            </a:r>
            <a:endParaRPr lang="en-US" sz="1400" dirty="0">
              <a:latin typeface="Times New Roman" pitchFamily="18" charset="0"/>
              <a:cs typeface="Times New Roman" pitchFamily="18" charset="0"/>
            </a:endParaRPr>
          </a:p>
        </p:txBody>
      </p:sp>
      <p:sp>
        <p:nvSpPr>
          <p:cNvPr id="10" name="TextBox 9"/>
          <p:cNvSpPr txBox="1"/>
          <p:nvPr/>
        </p:nvSpPr>
        <p:spPr>
          <a:xfrm>
            <a:off x="3048000" y="1295400"/>
            <a:ext cx="1066800" cy="4185761"/>
          </a:xfrm>
          <a:prstGeom prst="rect">
            <a:avLst/>
          </a:prstGeom>
          <a:noFill/>
        </p:spPr>
        <p:txBody>
          <a:bodyPr wrap="square" rtlCol="0">
            <a:spAutoFit/>
          </a:bodyPr>
          <a:lstStyle/>
          <a:p>
            <a:r>
              <a:rPr lang="en-US" sz="1400" dirty="0" smtClean="0">
                <a:latin typeface="Times New Roman" pitchFamily="18" charset="0"/>
                <a:ea typeface="Tahoma" pitchFamily="34" charset="0"/>
                <a:cs typeface="Times New Roman" pitchFamily="18" charset="0"/>
              </a:rPr>
              <a:t>Old newspapers are rolled into “petals” &amp; spray painted to create an aesthetic paper wall hanging and leftover wrapping paper is also reused to create a flower paper wall hanging.  </a:t>
            </a:r>
            <a:endParaRPr lang="en-US" sz="1400" dirty="0">
              <a:latin typeface="Times New Roman" pitchFamily="18" charset="0"/>
              <a:ea typeface="Tahoma" pitchFamily="34" charset="0"/>
              <a:cs typeface="Times New Roman" pitchFamily="18" charset="0"/>
            </a:endParaRPr>
          </a:p>
        </p:txBody>
      </p:sp>
      <p:sp>
        <p:nvSpPr>
          <p:cNvPr id="11" name="Footer Placeholder 10"/>
          <p:cNvSpPr>
            <a:spLocks noGrp="1"/>
          </p:cNvSpPr>
          <p:nvPr>
            <p:ph type="ftr" sz="quarter" idx="11"/>
          </p:nvPr>
        </p:nvSpPr>
        <p:spPr>
          <a:xfrm>
            <a:off x="3124200" y="6477000"/>
            <a:ext cx="5791200" cy="2444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ahoma" pitchFamily="34" charset="0"/>
                <a:ea typeface="Tahoma" pitchFamily="34" charset="0"/>
                <a:cs typeface="Tahoma" pitchFamily="34" charset="0"/>
              </a:rPr>
              <a:t>Indigenous Ethiopian Technology &amp; The Modern Maker Movement Examples of Student Projects created for a Maker “Trash Faire</a:t>
            </a:r>
            <a:r>
              <a:rPr lang="en-US" sz="1800" dirty="0" smtClean="0">
                <a:latin typeface="Tahoma" pitchFamily="34" charset="0"/>
                <a:ea typeface="Tahoma" pitchFamily="34" charset="0"/>
                <a:cs typeface="Tahoma" pitchFamily="34" charset="0"/>
              </a:rPr>
              <a:t>”</a:t>
            </a:r>
            <a:endParaRPr lang="en-US" dirty="0"/>
          </a:p>
        </p:txBody>
      </p:sp>
      <p:pic>
        <p:nvPicPr>
          <p:cNvPr id="4" name="Picture 3" descr="C:\Users\gerlachd\Pictures\2017-09-25 september photos\september photos 179.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6800" y="1295400"/>
            <a:ext cx="3276600" cy="2971800"/>
          </a:xfrm>
          <a:prstGeom prst="rect">
            <a:avLst/>
          </a:prstGeom>
          <a:noFill/>
          <a:ln w="9525">
            <a:noFill/>
            <a:miter lim="800000"/>
            <a:headEnd/>
            <a:tailEnd/>
          </a:ln>
        </p:spPr>
      </p:pic>
      <p:pic>
        <p:nvPicPr>
          <p:cNvPr id="6" name="Picture 5" descr="C:\Users\gerlachd\Pictures\2017-09-25 september photos\september photos 114.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9000" y="4922875"/>
            <a:ext cx="2209572" cy="1935125"/>
          </a:xfrm>
          <a:prstGeom prst="rect">
            <a:avLst/>
          </a:prstGeom>
          <a:noFill/>
          <a:ln w="9525">
            <a:noFill/>
            <a:miter lim="800000"/>
            <a:headEnd/>
            <a:tailEnd/>
          </a:ln>
        </p:spPr>
      </p:pic>
      <p:sp>
        <p:nvSpPr>
          <p:cNvPr id="7" name="TextBox 6"/>
          <p:cNvSpPr txBox="1"/>
          <p:nvPr/>
        </p:nvSpPr>
        <p:spPr>
          <a:xfrm rot="10800000" flipV="1">
            <a:off x="1524000" y="5857894"/>
            <a:ext cx="1905000" cy="954107"/>
          </a:xfrm>
          <a:prstGeom prst="rect">
            <a:avLst/>
          </a:prstGeom>
          <a:noFill/>
        </p:spPr>
        <p:txBody>
          <a:bodyPr wrap="square" rtlCol="0">
            <a:spAutoFit/>
          </a:bodyPr>
          <a:lstStyle/>
          <a:p>
            <a:r>
              <a:rPr lang="en-US" sz="1400" dirty="0" smtClean="0">
                <a:latin typeface="Times New Roman" pitchFamily="18" charset="0"/>
                <a:cs typeface="Times New Roman" pitchFamily="18" charset="0"/>
              </a:rPr>
              <a:t>Unused plastic containers serve as pencil holders for home, school or office</a:t>
            </a:r>
            <a:endParaRPr lang="en-US" sz="1400" dirty="0">
              <a:latin typeface="Times New Roman" pitchFamily="18" charset="0"/>
              <a:cs typeface="Times New Roman" pitchFamily="18" charset="0"/>
            </a:endParaRPr>
          </a:p>
        </p:txBody>
      </p:sp>
      <p:sp>
        <p:nvSpPr>
          <p:cNvPr id="9" name="TextBox 8"/>
          <p:cNvSpPr txBox="1"/>
          <p:nvPr/>
        </p:nvSpPr>
        <p:spPr>
          <a:xfrm>
            <a:off x="1066800" y="4419600"/>
            <a:ext cx="3200400" cy="738664"/>
          </a:xfrm>
          <a:prstGeom prst="rect">
            <a:avLst/>
          </a:prstGeom>
          <a:noFill/>
        </p:spPr>
        <p:txBody>
          <a:bodyPr wrap="square" rtlCol="0">
            <a:spAutoFit/>
          </a:bodyPr>
          <a:lstStyle/>
          <a:p>
            <a:r>
              <a:rPr lang="en-US" sz="1400" dirty="0" smtClean="0">
                <a:latin typeface="Times New Roman" pitchFamily="18" charset="0"/>
                <a:cs typeface="Times New Roman" pitchFamily="18" charset="0"/>
              </a:rPr>
              <a:t>Animal sculpture created from unused food containers, old newspapers and deer antlers</a:t>
            </a:r>
            <a:endParaRPr lang="en-US" sz="1400" dirty="0">
              <a:latin typeface="Times New Roman" pitchFamily="18" charset="0"/>
              <a:cs typeface="Times New Roman" pitchFamily="18" charset="0"/>
            </a:endParaRPr>
          </a:p>
        </p:txBody>
      </p:sp>
      <p:pic>
        <p:nvPicPr>
          <p:cNvPr id="10" name="Picture 9" descr="C:\Users\gerlachd\Pictures\2017-09-29\058.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9800" y="1219200"/>
            <a:ext cx="2670362" cy="3561137"/>
          </a:xfrm>
          <a:prstGeom prst="rect">
            <a:avLst/>
          </a:prstGeom>
          <a:noFill/>
          <a:ln w="9525">
            <a:noFill/>
            <a:miter lim="800000"/>
            <a:headEnd/>
            <a:tailEnd/>
          </a:ln>
        </p:spPr>
      </p:pic>
      <p:sp>
        <p:nvSpPr>
          <p:cNvPr id="11" name="TextBox 10"/>
          <p:cNvSpPr txBox="1"/>
          <p:nvPr/>
        </p:nvSpPr>
        <p:spPr>
          <a:xfrm>
            <a:off x="6019800" y="4876800"/>
            <a:ext cx="2743200" cy="1384995"/>
          </a:xfrm>
          <a:prstGeom prst="rect">
            <a:avLst/>
          </a:prstGeom>
          <a:noFill/>
        </p:spPr>
        <p:txBody>
          <a:bodyPr wrap="square" rtlCol="0">
            <a:spAutoFit/>
          </a:bodyPr>
          <a:lstStyle/>
          <a:p>
            <a:r>
              <a:rPr lang="en-US" sz="1400" dirty="0" smtClean="0">
                <a:latin typeface="Times New Roman" pitchFamily="18" charset="0"/>
                <a:cs typeface="Times New Roman" pitchFamily="18" charset="0"/>
              </a:rPr>
              <a:t>Dress made from hand  made paper with dried and pressed plant leaves  (dusty miller, rose petals). The cascading leaves on dress are made from dried and pressed kale plant leaves and shells. </a:t>
            </a:r>
            <a:endParaRPr lang="en-US" sz="1400" dirty="0">
              <a:latin typeface="Times New Roman" pitchFamily="18" charset="0"/>
              <a:cs typeface="Times New Roman" pitchFamily="18" charset="0"/>
            </a:endParaRPr>
          </a:p>
        </p:txBody>
      </p:sp>
      <p:sp>
        <p:nvSpPr>
          <p:cNvPr id="12" name="Footer Placeholder 11"/>
          <p:cNvSpPr>
            <a:spLocks noGrp="1"/>
          </p:cNvSpPr>
          <p:nvPr>
            <p:ph type="ftr" sz="quarter" idx="11"/>
          </p:nvPr>
        </p:nvSpPr>
        <p:spPr>
          <a:xfrm>
            <a:off x="5791200" y="6248400"/>
            <a:ext cx="3124200" cy="473075"/>
          </a:xfrm>
        </p:spPr>
        <p:txBody>
          <a:bodyPr/>
          <a:lstStyle/>
          <a:p>
            <a:r>
              <a:rPr lang="en-US" dirty="0" smtClean="0"/>
              <a:t>Ethiopia Fulbright Hays 2017   </a:t>
            </a:r>
          </a:p>
          <a:p>
            <a:r>
              <a:rPr lang="en-US" dirty="0" smtClean="0"/>
              <a:t>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1"/>
            <a:ext cx="7696200" cy="1295399"/>
          </a:xfrm>
        </p:spPr>
        <p:txBody>
          <a:bodyPr>
            <a:normAutofit/>
          </a:bodyPr>
          <a:lstStyle/>
          <a:p>
            <a:r>
              <a:rPr lang="en-US" sz="2400" b="1" dirty="0" smtClean="0">
                <a:latin typeface="Tahoma" pitchFamily="34" charset="0"/>
                <a:ea typeface="Tahoma" pitchFamily="34" charset="0"/>
                <a:cs typeface="Tahoma" pitchFamily="34" charset="0"/>
              </a:rPr>
              <a:t>Farm to Table In </a:t>
            </a:r>
            <a:r>
              <a:rPr lang="en-US" sz="2400" b="1" dirty="0" err="1" smtClean="0">
                <a:latin typeface="Tahoma" pitchFamily="34" charset="0"/>
                <a:ea typeface="Tahoma" pitchFamily="34" charset="0"/>
                <a:cs typeface="Tahoma" pitchFamily="34" charset="0"/>
              </a:rPr>
              <a:t>Wolaita</a:t>
            </a:r>
            <a:r>
              <a:rPr lang="en-US" sz="2400" b="1" dirty="0" smtClean="0">
                <a:latin typeface="Tahoma" pitchFamily="34" charset="0"/>
                <a:ea typeface="Tahoma" pitchFamily="34" charset="0"/>
                <a:cs typeface="Tahoma" pitchFamily="34" charset="0"/>
              </a:rPr>
              <a:t> Curriculum Unit</a:t>
            </a:r>
            <a:endParaRPr lang="en-US" sz="2400" b="1" dirty="0">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1524000" y="2362200"/>
            <a:ext cx="6248400" cy="3276600"/>
          </a:xfrm>
        </p:spPr>
        <p:txBody>
          <a:bodyPr>
            <a:normAutofit lnSpcReduction="10000"/>
          </a:bodyPr>
          <a:lstStyle/>
          <a:p>
            <a:r>
              <a:rPr lang="en-US" sz="2400" dirty="0" smtClean="0">
                <a:solidFill>
                  <a:schemeClr val="tx1"/>
                </a:solidFill>
                <a:latin typeface="Tahoma" pitchFamily="34" charset="0"/>
                <a:ea typeface="Tahoma" pitchFamily="34" charset="0"/>
                <a:cs typeface="Tahoma" pitchFamily="34" charset="0"/>
              </a:rPr>
              <a:t>Indigenous Ethiopian Technology &amp; The Modern Maker Movement</a:t>
            </a:r>
          </a:p>
          <a:p>
            <a:endParaRPr lang="en-US" sz="2400" dirty="0" smtClean="0">
              <a:solidFill>
                <a:schemeClr val="tx1"/>
              </a:solidFill>
              <a:latin typeface="Tahoma" pitchFamily="34" charset="0"/>
              <a:ea typeface="Tahoma" pitchFamily="34" charset="0"/>
              <a:cs typeface="Tahoma" pitchFamily="34" charset="0"/>
            </a:endParaRPr>
          </a:p>
          <a:p>
            <a:r>
              <a:rPr lang="en-US" sz="2400" dirty="0" smtClean="0">
                <a:solidFill>
                  <a:schemeClr val="tx1"/>
                </a:solidFill>
                <a:latin typeface="Tahoma" pitchFamily="34" charset="0"/>
                <a:ea typeface="Tahoma" pitchFamily="34" charset="0"/>
                <a:cs typeface="Tahoma" pitchFamily="34" charset="0"/>
              </a:rPr>
              <a:t>Lesson 1: </a:t>
            </a:r>
            <a:r>
              <a:rPr lang="en-US" sz="2400" dirty="0" smtClean="0">
                <a:solidFill>
                  <a:schemeClr val="tx1"/>
                </a:solidFill>
                <a:latin typeface="Tahoma" pitchFamily="34" charset="0"/>
                <a:cs typeface="Tahoma" pitchFamily="34" charset="0"/>
              </a:rPr>
              <a:t>Cultural Knowledge Embedded in  the Crafting &amp; Use of Tools</a:t>
            </a:r>
            <a:br>
              <a:rPr lang="en-US" sz="2400" dirty="0" smtClean="0">
                <a:solidFill>
                  <a:schemeClr val="tx1"/>
                </a:solidFill>
                <a:latin typeface="Tahoma" pitchFamily="34" charset="0"/>
                <a:cs typeface="Tahoma" pitchFamily="34" charset="0"/>
              </a:rPr>
            </a:br>
            <a:endParaRPr lang="en-US" sz="2400" dirty="0" smtClean="0">
              <a:solidFill>
                <a:schemeClr val="tx1"/>
              </a:solidFill>
              <a:latin typeface="Tahoma" pitchFamily="34" charset="0"/>
              <a:ea typeface="Tahoma" pitchFamily="34" charset="0"/>
              <a:cs typeface="Tahoma" pitchFamily="34" charset="0"/>
            </a:endParaRPr>
          </a:p>
          <a:p>
            <a:endParaRPr lang="en-US" sz="2400" dirty="0" smtClean="0">
              <a:solidFill>
                <a:schemeClr val="tx1"/>
              </a:solidFill>
              <a:latin typeface="Tahoma" pitchFamily="34" charset="0"/>
              <a:ea typeface="Tahoma" pitchFamily="34" charset="0"/>
              <a:cs typeface="Tahoma" pitchFamily="34" charset="0"/>
            </a:endParaRPr>
          </a:p>
          <a:p>
            <a:r>
              <a:rPr lang="en-US" sz="2400" dirty="0" smtClean="0">
                <a:solidFill>
                  <a:schemeClr val="tx1"/>
                </a:solidFill>
              </a:rPr>
              <a:t> </a:t>
            </a:r>
            <a:endParaRPr lang="en-US" sz="2400" dirty="0">
              <a:solidFill>
                <a:schemeClr val="tx1"/>
              </a:solidFill>
            </a:endParaRPr>
          </a:p>
        </p:txBody>
      </p:sp>
      <p:sp>
        <p:nvSpPr>
          <p:cNvPr id="4" name="Footer Placeholder 3"/>
          <p:cNvSpPr>
            <a:spLocks noGrp="1"/>
          </p:cNvSpPr>
          <p:nvPr>
            <p:ph type="ftr" sz="quarter" idx="11"/>
          </p:nvPr>
        </p:nvSpPr>
        <p:spPr>
          <a:xfrm>
            <a:off x="1600200" y="6324600"/>
            <a:ext cx="5181600" cy="3968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Tahoma" pitchFamily="34" charset="0"/>
                <a:ea typeface="Tahoma" pitchFamily="34" charset="0"/>
                <a:cs typeface="Tahoma" pitchFamily="34" charset="0"/>
              </a:rPr>
              <a:t>Farm to Table In </a:t>
            </a:r>
            <a:r>
              <a:rPr lang="en-US" sz="2000" b="1" dirty="0" err="1" smtClean="0">
                <a:latin typeface="Tahoma" pitchFamily="34" charset="0"/>
                <a:ea typeface="Tahoma" pitchFamily="34" charset="0"/>
                <a:cs typeface="Tahoma" pitchFamily="34" charset="0"/>
              </a:rPr>
              <a:t>Wolaita</a:t>
            </a:r>
            <a:r>
              <a:rPr lang="en-US" sz="2000" b="1" dirty="0" smtClean="0">
                <a:latin typeface="Tahoma" pitchFamily="34" charset="0"/>
                <a:ea typeface="Tahoma" pitchFamily="34" charset="0"/>
                <a:cs typeface="Tahoma" pitchFamily="34" charset="0"/>
              </a:rPr>
              <a:t> Curriculum Unit</a:t>
            </a:r>
            <a:br>
              <a:rPr lang="en-US" sz="2000" b="1" dirty="0" smtClean="0">
                <a:latin typeface="Tahoma" pitchFamily="34" charset="0"/>
                <a:ea typeface="Tahoma" pitchFamily="34" charset="0"/>
                <a:cs typeface="Tahoma" pitchFamily="34" charset="0"/>
              </a:rPr>
            </a:br>
            <a:r>
              <a:rPr lang="en-US" sz="2000" b="1" dirty="0" smtClean="0">
                <a:latin typeface="Tahoma" pitchFamily="34" charset="0"/>
                <a:ea typeface="Tahoma" pitchFamily="34" charset="0"/>
                <a:cs typeface="Tahoma" pitchFamily="34" charset="0"/>
              </a:rPr>
              <a:t>Indigenous Ethiopian Technology &amp; The Modern Maker Movement</a:t>
            </a:r>
            <a:endParaRPr lang="en-US" sz="20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r>
              <a:rPr lang="en-US" b="1" i="1" dirty="0" smtClean="0"/>
              <a:t>Cultural Knowledge Embedded in the Crafting &amp; Use of Tools: hand made tools for everyday use in </a:t>
            </a:r>
            <a:r>
              <a:rPr lang="en-US" b="1" i="1" dirty="0" err="1" smtClean="0"/>
              <a:t>Wolaita</a:t>
            </a:r>
            <a:endParaRPr lang="en-US" dirty="0" smtClean="0"/>
          </a:p>
          <a:p>
            <a:r>
              <a:rPr lang="en-US" b="1" i="1" dirty="0" smtClean="0"/>
              <a:t>Creating String from the Common Milkweed Plant</a:t>
            </a:r>
            <a:endParaRPr lang="en-US" dirty="0" smtClean="0"/>
          </a:p>
          <a:p>
            <a:r>
              <a:rPr lang="en-US" b="1" i="1" dirty="0" smtClean="0"/>
              <a:t>Create </a:t>
            </a:r>
            <a:r>
              <a:rPr lang="en-US" b="1" i="1" dirty="0" err="1" smtClean="0"/>
              <a:t>Makerspaces</a:t>
            </a:r>
            <a:r>
              <a:rPr lang="en-US" b="1" i="1" dirty="0" smtClean="0"/>
              <a:t> and Organize a Trash Faire  </a:t>
            </a:r>
            <a:endParaRPr lang="en-US" dirty="0" smtClean="0"/>
          </a:p>
          <a:p>
            <a:endParaRPr lang="en-US" dirty="0"/>
          </a:p>
        </p:txBody>
      </p:sp>
      <p:sp>
        <p:nvSpPr>
          <p:cNvPr id="4" name="Footer Placeholder 3"/>
          <p:cNvSpPr>
            <a:spLocks noGrp="1"/>
          </p:cNvSpPr>
          <p:nvPr>
            <p:ph type="ftr" sz="quarter" idx="11"/>
          </p:nvPr>
        </p:nvSpPr>
        <p:spPr>
          <a:xfrm>
            <a:off x="2133600" y="6324600"/>
            <a:ext cx="5029200" cy="3968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848600" cy="1142999"/>
          </a:xfrm>
        </p:spPr>
        <p:txBody>
          <a:bodyPr>
            <a:normAutofit/>
          </a:bodyPr>
          <a:lstStyle/>
          <a:p>
            <a:r>
              <a:rPr lang="en-US" sz="1400" b="1" dirty="0" smtClean="0">
                <a:latin typeface="Tahoma" pitchFamily="34" charset="0"/>
                <a:ea typeface="Tahoma" pitchFamily="34" charset="0"/>
                <a:cs typeface="Tahoma" pitchFamily="34" charset="0"/>
              </a:rPr>
              <a:t>Indigenous Ethiopian Technology &amp; The Modern Maker Movement</a:t>
            </a:r>
            <a:br>
              <a:rPr lang="en-US" sz="1400" b="1" dirty="0" smtClean="0">
                <a:latin typeface="Tahoma" pitchFamily="34" charset="0"/>
                <a:ea typeface="Tahoma" pitchFamily="34" charset="0"/>
                <a:cs typeface="Tahoma" pitchFamily="34" charset="0"/>
              </a:rPr>
            </a:br>
            <a:r>
              <a:rPr lang="en-US" sz="1400" dirty="0" smtClean="0">
                <a:latin typeface="Tahoma" pitchFamily="34" charset="0"/>
                <a:cs typeface="Tahoma" pitchFamily="34" charset="0"/>
              </a:rPr>
              <a:t>Cultural Knowledge Embedded in the Crafting &amp; Use of Tools</a:t>
            </a:r>
            <a:br>
              <a:rPr lang="en-US" sz="1400" dirty="0" smtClean="0">
                <a:latin typeface="Tahoma" pitchFamily="34" charset="0"/>
                <a:cs typeface="Tahoma" pitchFamily="34" charset="0"/>
              </a:rPr>
            </a:br>
            <a:endParaRPr lang="en-US" sz="1400" dirty="0">
              <a:latin typeface="Tahoma" pitchFamily="34" charset="0"/>
              <a:ea typeface="Tahoma" pitchFamily="34" charset="0"/>
              <a:cs typeface="Tahoma" pitchFamily="34" charset="0"/>
            </a:endParaRPr>
          </a:p>
        </p:txBody>
      </p:sp>
      <p:pic>
        <p:nvPicPr>
          <p:cNvPr id="4" name="Picture 3" descr="C:\Users\gerlachd\Google Drive\2017-07-27\527.JPG"/>
          <p:cNvPicPr/>
          <p:nvPr/>
        </p:nvPicPr>
        <p:blipFill>
          <a:blip r:embed="rId2" cstate="screen">
            <a:extLst>
              <a:ext uri="{28A0092B-C50C-407E-A947-70E740481C1C}">
                <a14:useLocalDpi xmlns:a14="http://schemas.microsoft.com/office/drawing/2010/main"/>
              </a:ext>
            </a:extLst>
          </a:blip>
          <a:srcRect r="-115"/>
          <a:stretch>
            <a:fillRect/>
          </a:stretch>
        </p:blipFill>
        <p:spPr bwMode="auto">
          <a:xfrm>
            <a:off x="2438400" y="1447800"/>
            <a:ext cx="3351471" cy="1448695"/>
          </a:xfrm>
          <a:prstGeom prst="rect">
            <a:avLst/>
          </a:prstGeom>
          <a:noFill/>
          <a:ln w="9525">
            <a:noFill/>
            <a:miter lim="800000"/>
            <a:headEnd/>
            <a:tailEnd/>
          </a:ln>
        </p:spPr>
      </p:pic>
      <p:pic>
        <p:nvPicPr>
          <p:cNvPr id="5" name="Picture 12" descr="C:\Users\gerlachd\Pictures\2017-07-29 food, gardens\food, gardens 05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3600" y="1371600"/>
            <a:ext cx="2851150" cy="2017713"/>
          </a:xfrm>
          <a:prstGeom prst="rect">
            <a:avLst/>
          </a:prstGeom>
          <a:noFill/>
          <a:ln w="9525">
            <a:noFill/>
            <a:miter lim="800000"/>
            <a:headEnd/>
            <a:tailEnd/>
          </a:ln>
        </p:spPr>
      </p:pic>
      <p:pic>
        <p:nvPicPr>
          <p:cNvPr id="6" name="Picture 5" descr="C:\Users\gerlachd\Google Drive\2017-07-27\370.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1066800"/>
            <a:ext cx="2126255" cy="3466214"/>
          </a:xfrm>
          <a:prstGeom prst="rect">
            <a:avLst/>
          </a:prstGeom>
          <a:noFill/>
          <a:ln w="9525">
            <a:noFill/>
            <a:miter lim="800000"/>
            <a:headEnd/>
            <a:tailEnd/>
          </a:ln>
        </p:spPr>
      </p:pic>
      <p:pic>
        <p:nvPicPr>
          <p:cNvPr id="7" name="Picture 6" descr="C:\Users\gerlachd\Pictures\2017-09-25 september photos\september photos 181.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4600" y="3657600"/>
            <a:ext cx="3968759" cy="2977116"/>
          </a:xfrm>
          <a:prstGeom prst="rect">
            <a:avLst/>
          </a:prstGeom>
          <a:noFill/>
          <a:ln w="9525">
            <a:noFill/>
            <a:miter lim="800000"/>
            <a:headEnd/>
            <a:tailEnd/>
          </a:ln>
        </p:spPr>
      </p:pic>
      <p:sp>
        <p:nvSpPr>
          <p:cNvPr id="8" name="Footer Placeholder 7"/>
          <p:cNvSpPr>
            <a:spLocks noGrp="1"/>
          </p:cNvSpPr>
          <p:nvPr>
            <p:ph type="ftr" sz="quarter" idx="11"/>
          </p:nvPr>
        </p:nvSpPr>
        <p:spPr>
          <a:xfrm>
            <a:off x="6553200" y="6096000"/>
            <a:ext cx="2362200" cy="625475"/>
          </a:xfrm>
        </p:spPr>
        <p:txBody>
          <a:bodyPr/>
          <a:lstStyle/>
          <a:p>
            <a:r>
              <a:rPr lang="en-US" dirty="0" smtClean="0"/>
              <a:t>Ethiopia Fulbright Hays 2017    University of Pittsburgh   </a:t>
            </a:r>
          </a:p>
          <a:p>
            <a:r>
              <a:rPr lang="en-US" dirty="0" smtClean="0"/>
              <a:t>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762000"/>
          </a:xfrm>
        </p:spPr>
        <p:txBody>
          <a:bodyPr>
            <a:normAutofit/>
          </a:bodyPr>
          <a:lstStyle/>
          <a:p>
            <a:r>
              <a:rPr lang="en-US" sz="2000" b="1" dirty="0" smtClean="0">
                <a:latin typeface="Tahoma" pitchFamily="34" charset="0"/>
                <a:cs typeface="Tahoma" pitchFamily="34" charset="0"/>
              </a:rPr>
              <a:t>Cultural Knowledge Embedded in the Crafting &amp; Use of Tools</a:t>
            </a:r>
            <a:br>
              <a:rPr lang="en-US" sz="2000" b="1" dirty="0" smtClean="0">
                <a:latin typeface="Tahoma" pitchFamily="34" charset="0"/>
                <a:cs typeface="Tahoma" pitchFamily="34" charset="0"/>
              </a:rPr>
            </a:br>
            <a:r>
              <a:rPr lang="en-US" sz="2000" dirty="0" smtClean="0">
                <a:latin typeface="Tahoma" pitchFamily="34" charset="0"/>
                <a:cs typeface="Tahoma" pitchFamily="34" charset="0"/>
              </a:rPr>
              <a:t>U</a:t>
            </a:r>
            <a:r>
              <a:rPr lang="en-US" sz="2000" dirty="0" smtClean="0">
                <a:latin typeface="Tahoma" pitchFamily="34" charset="0"/>
                <a:ea typeface="Tahoma" pitchFamily="34" charset="0"/>
                <a:cs typeface="Tahoma" pitchFamily="34" charset="0"/>
              </a:rPr>
              <a:t>sing natural resources in a sustainable fashion for practical purposes </a:t>
            </a:r>
            <a:endParaRPr lang="en-US" sz="2000" dirty="0">
              <a:latin typeface="Tahoma" pitchFamily="34" charset="0"/>
              <a:ea typeface="Tahoma" pitchFamily="34" charset="0"/>
              <a:cs typeface="Tahoma" pitchFamily="34" charset="0"/>
            </a:endParaRPr>
          </a:p>
        </p:txBody>
      </p:sp>
      <p:sp>
        <p:nvSpPr>
          <p:cNvPr id="8" name="TextBox 7"/>
          <p:cNvSpPr txBox="1"/>
          <p:nvPr/>
        </p:nvSpPr>
        <p:spPr>
          <a:xfrm>
            <a:off x="7239000" y="4724400"/>
            <a:ext cx="1676400" cy="2031325"/>
          </a:xfrm>
          <a:prstGeom prst="rect">
            <a:avLst/>
          </a:prstGeom>
          <a:noFill/>
        </p:spPr>
        <p:txBody>
          <a:bodyPr wrap="square" rtlCol="0">
            <a:spAutoFit/>
          </a:bodyPr>
          <a:lstStyle/>
          <a:p>
            <a:r>
              <a:rPr lang="en-US" sz="1400" dirty="0" smtClean="0">
                <a:latin typeface="Times New Roman" pitchFamily="18" charset="0"/>
                <a:cs typeface="Times New Roman" pitchFamily="18" charset="0"/>
              </a:rPr>
              <a:t>Women use banana leaves as a bake sheet to make cornbread.  The cornbread mixture is enclosed in the leaf and placed on an open fire to cook/bake.  </a:t>
            </a:r>
            <a:endParaRPr lang="en-US" sz="1400" dirty="0">
              <a:latin typeface="Times New Roman" pitchFamily="18" charset="0"/>
              <a:cs typeface="Times New Roman" pitchFamily="18" charset="0"/>
            </a:endParaRPr>
          </a:p>
        </p:txBody>
      </p:sp>
      <p:pic>
        <p:nvPicPr>
          <p:cNvPr id="10" name="Picture 9" descr="C:\Users\gerlachd\Google Drive\2017-08-01 mountain trip\mountain trip 123.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4600" y="762000"/>
            <a:ext cx="4065051" cy="5699052"/>
          </a:xfrm>
          <a:prstGeom prst="rect">
            <a:avLst/>
          </a:prstGeom>
          <a:noFill/>
          <a:ln w="9525">
            <a:noFill/>
            <a:miter lim="800000"/>
            <a:headEnd/>
            <a:tailEnd/>
          </a:ln>
        </p:spPr>
      </p:pic>
      <p:pic>
        <p:nvPicPr>
          <p:cNvPr id="12" name="Picture 11" descr="C:\Users\gerlachd\Pictures\2017-08-03 last days in Woylita\last days in Woylita 199.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24600" y="1752600"/>
            <a:ext cx="2593117" cy="2998382"/>
          </a:xfrm>
          <a:prstGeom prst="rect">
            <a:avLst/>
          </a:prstGeom>
          <a:noFill/>
          <a:ln w="9525">
            <a:noFill/>
            <a:miter lim="800000"/>
            <a:headEnd/>
            <a:tailEnd/>
          </a:ln>
        </p:spPr>
      </p:pic>
      <p:pic>
        <p:nvPicPr>
          <p:cNvPr id="13" name="Picture 12" descr="C:\Users\gerlachd\Pictures\2017-07-29 food, gardens\food, gardens 042.JPG"/>
          <p:cNvPicPr/>
          <p:nvPr/>
        </p:nvPicPr>
        <p:blipFill>
          <a:blip r:embed="rId4" cstate="screen">
            <a:extLst>
              <a:ext uri="{28A0092B-C50C-407E-A947-70E740481C1C}">
                <a14:useLocalDpi xmlns:a14="http://schemas.microsoft.com/office/drawing/2010/main"/>
              </a:ext>
            </a:extLst>
          </a:blip>
          <a:srcRect r="-84"/>
          <a:stretch>
            <a:fillRect/>
          </a:stretch>
        </p:blipFill>
        <p:spPr bwMode="auto">
          <a:xfrm>
            <a:off x="2362200" y="4495800"/>
            <a:ext cx="2358392" cy="2197087"/>
          </a:xfrm>
          <a:prstGeom prst="rect">
            <a:avLst/>
          </a:prstGeom>
          <a:noFill/>
          <a:ln w="9525">
            <a:noFill/>
            <a:miter lim="800000"/>
            <a:headEnd/>
            <a:tailEnd/>
          </a:ln>
        </p:spPr>
      </p:pic>
      <p:pic>
        <p:nvPicPr>
          <p:cNvPr id="14" name="Content Placeholder 3" descr="C:\Users\gerlachd\Pictures\2017-07-29 food, gardens\food, gardens 013.JPG"/>
          <p:cNvPicPr>
            <a:picLocks/>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2057400"/>
            <a:ext cx="2590800" cy="3124200"/>
          </a:xfrm>
          <a:prstGeom prst="rect">
            <a:avLst/>
          </a:prstGeom>
          <a:noFill/>
          <a:ln w="9525">
            <a:noFill/>
            <a:miter lim="800000"/>
            <a:headEnd/>
            <a:tailEnd/>
          </a:ln>
        </p:spPr>
      </p:pic>
      <p:sp>
        <p:nvSpPr>
          <p:cNvPr id="16" name="Rectangle 15"/>
          <p:cNvSpPr/>
          <p:nvPr/>
        </p:nvSpPr>
        <p:spPr>
          <a:xfrm>
            <a:off x="0" y="5220056"/>
            <a:ext cx="2438400" cy="861774"/>
          </a:xfrm>
          <a:prstGeom prst="rect">
            <a:avLst/>
          </a:prstGeom>
        </p:spPr>
        <p:txBody>
          <a:bodyPr wrap="square">
            <a:spAutoFit/>
          </a:bodyPr>
          <a:lstStyle/>
          <a:p>
            <a:r>
              <a:rPr lang="en-US" sz="1600" dirty="0" smtClean="0">
                <a:latin typeface="Times New Roman" pitchFamily="18" charset="0"/>
                <a:cs typeface="Times New Roman" pitchFamily="18" charset="0"/>
              </a:rPr>
              <a:t>False Banana leaves are used to display &amp; package </a:t>
            </a:r>
            <a:r>
              <a:rPr lang="en-US" sz="1600" dirty="0" err="1" smtClean="0">
                <a:latin typeface="Times New Roman" pitchFamily="18" charset="0"/>
                <a:cs typeface="Times New Roman" pitchFamily="18" charset="0"/>
              </a:rPr>
              <a:t>qocho</a:t>
            </a:r>
            <a:r>
              <a:rPr lang="en-US" sz="1600" dirty="0" smtClean="0">
                <a:latin typeface="Times New Roman" pitchFamily="18" charset="0"/>
                <a:cs typeface="Times New Roman" pitchFamily="18" charset="0"/>
              </a:rPr>
              <a:t> for the marketplace</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9" name="Footer Placeholder 8"/>
          <p:cNvSpPr>
            <a:spLocks noGrp="1"/>
          </p:cNvSpPr>
          <p:nvPr>
            <p:ph type="ftr" sz="quarter" idx="11"/>
          </p:nvPr>
        </p:nvSpPr>
        <p:spPr>
          <a:xfrm>
            <a:off x="0" y="6172200"/>
            <a:ext cx="2286000" cy="549275"/>
          </a:xfrm>
        </p:spPr>
        <p:txBody>
          <a:bodyPr/>
          <a:lstStyle/>
          <a:p>
            <a:r>
              <a:rPr lang="en-US" dirty="0" smtClean="0"/>
              <a:t>Ethiopia Fulbright Hays 2017    University of Pittsburgh    </a:t>
            </a:r>
          </a:p>
          <a:p>
            <a:r>
              <a:rPr lang="en-US" dirty="0" smtClean="0"/>
              <a:t>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Tahoma" pitchFamily="34" charset="0"/>
                <a:cs typeface="Tahoma" pitchFamily="34" charset="0"/>
              </a:rPr>
              <a:t>Cultural Knowledge Embedded in the Crafting &amp; Use of Tools </a:t>
            </a:r>
            <a:r>
              <a:rPr lang="en-US" sz="2000" dirty="0" smtClean="0">
                <a:latin typeface="Tahoma" pitchFamily="34" charset="0"/>
                <a:ea typeface="Tahoma" pitchFamily="34" charset="0"/>
                <a:cs typeface="Tahoma" pitchFamily="34" charset="0"/>
              </a:rPr>
              <a:t/>
            </a:r>
            <a:br>
              <a:rPr lang="en-US" sz="2000" dirty="0" smtClean="0">
                <a:latin typeface="Tahoma" pitchFamily="34" charset="0"/>
                <a:ea typeface="Tahoma" pitchFamily="34" charset="0"/>
                <a:cs typeface="Tahoma" pitchFamily="34" charset="0"/>
              </a:rPr>
            </a:br>
            <a:r>
              <a:rPr lang="en-US" sz="2000" dirty="0" smtClean="0">
                <a:latin typeface="Tahoma" pitchFamily="34" charset="0"/>
                <a:ea typeface="Tahoma" pitchFamily="34" charset="0"/>
                <a:cs typeface="Tahoma" pitchFamily="34" charset="0"/>
              </a:rPr>
              <a:t>Using natural resources to create common tools: Ethiopians use fibers of the false banana to create string/rope.</a:t>
            </a:r>
            <a:endParaRPr lang="en-US" sz="2000" dirty="0">
              <a:latin typeface="Tahoma" pitchFamily="34" charset="0"/>
              <a:ea typeface="Tahoma" pitchFamily="34" charset="0"/>
              <a:cs typeface="Tahoma" pitchFamily="34" charset="0"/>
            </a:endParaRPr>
          </a:p>
        </p:txBody>
      </p:sp>
      <p:pic>
        <p:nvPicPr>
          <p:cNvPr id="10" name="Picture 9" descr="C:\Users\gerlachd\Pictures\2017-07-29 food, gardens\food, gardens 070.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28800" y="1295400"/>
            <a:ext cx="5029200" cy="5715000"/>
          </a:xfrm>
          <a:prstGeom prst="rect">
            <a:avLst/>
          </a:prstGeom>
          <a:noFill/>
          <a:ln w="9525">
            <a:noFill/>
            <a:miter lim="800000"/>
            <a:headEnd/>
            <a:tailEnd/>
          </a:ln>
        </p:spPr>
      </p:pic>
      <p:pic>
        <p:nvPicPr>
          <p:cNvPr id="11" name="Picture 10" descr="C:\Users\gerlachd\Pictures\2017-07-29 food, gardens\food, gardens 052.JPG"/>
          <p:cNvPicPr/>
          <p:nvPr/>
        </p:nvPicPr>
        <p:blipFill>
          <a:blip r:embed="rId3" cstate="screen">
            <a:extLst>
              <a:ext uri="{28A0092B-C50C-407E-A947-70E740481C1C}">
                <a14:useLocalDpi xmlns:a14="http://schemas.microsoft.com/office/drawing/2010/main"/>
              </a:ext>
            </a:extLst>
          </a:blip>
          <a:srcRect r="-21"/>
          <a:stretch>
            <a:fillRect/>
          </a:stretch>
        </p:blipFill>
        <p:spPr bwMode="auto">
          <a:xfrm>
            <a:off x="457200" y="2209800"/>
            <a:ext cx="2720903" cy="2615609"/>
          </a:xfrm>
          <a:prstGeom prst="rect">
            <a:avLst/>
          </a:prstGeom>
          <a:noFill/>
          <a:ln w="9525">
            <a:noFill/>
            <a:miter lim="800000"/>
            <a:headEnd/>
            <a:tailEnd/>
          </a:ln>
        </p:spPr>
      </p:pic>
      <p:pic>
        <p:nvPicPr>
          <p:cNvPr id="12" name="Content Placeholder 6" descr="C:\Users\gerlachd\Pictures\2017-07-29 food, gardens\food, gardens 053.JPG"/>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7400" y="1905000"/>
            <a:ext cx="1746844" cy="3154363"/>
          </a:xfrm>
          <a:prstGeom prst="rect">
            <a:avLst/>
          </a:prstGeom>
          <a:noFill/>
          <a:ln w="9525">
            <a:noFill/>
            <a:miter lim="800000"/>
            <a:headEnd/>
            <a:tailEnd/>
          </a:ln>
        </p:spPr>
      </p:pic>
      <p:sp>
        <p:nvSpPr>
          <p:cNvPr id="6" name="Footer Placeholder 5"/>
          <p:cNvSpPr>
            <a:spLocks noGrp="1"/>
          </p:cNvSpPr>
          <p:nvPr>
            <p:ph type="ftr" sz="quarter" idx="11"/>
          </p:nvPr>
        </p:nvSpPr>
        <p:spPr>
          <a:xfrm>
            <a:off x="6858000" y="6096000"/>
            <a:ext cx="2286000" cy="625475"/>
          </a:xfrm>
        </p:spPr>
        <p:txBody>
          <a:bodyPr/>
          <a:lstStyle/>
          <a:p>
            <a:r>
              <a:rPr lang="en-US" dirty="0" smtClean="0"/>
              <a:t>Ethiopia Fulbright Hays 2017    University of Pittsburgh   </a:t>
            </a:r>
          </a:p>
          <a:p>
            <a:r>
              <a:rPr lang="en-US" dirty="0" smtClean="0"/>
              <a:t>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C:\Users\gerlachd\Pictures\2017-07-27\245.JPG"/>
          <p:cNvPicPr>
            <a:picLocks noChangeAspect="1" noChangeArrowheads="1"/>
          </p:cNvPicPr>
          <p:nvPr/>
        </p:nvPicPr>
        <p:blipFill>
          <a:blip r:embed="rId2" cstate="screen">
            <a:extLst>
              <a:ext uri="{28A0092B-C50C-407E-A947-70E740481C1C}">
                <a14:useLocalDpi xmlns:a14="http://schemas.microsoft.com/office/drawing/2010/main"/>
              </a:ext>
            </a:extLst>
          </a:blip>
          <a:srcRect r="-6837"/>
          <a:stretch>
            <a:fillRect/>
          </a:stretch>
        </p:blipFill>
        <p:spPr bwMode="auto">
          <a:xfrm>
            <a:off x="381000" y="1905000"/>
            <a:ext cx="3390900" cy="3630613"/>
          </a:xfrm>
          <a:prstGeom prst="rect">
            <a:avLst/>
          </a:prstGeom>
          <a:noFill/>
          <a:ln w="9525">
            <a:noFill/>
            <a:miter lim="800000"/>
            <a:headEnd/>
            <a:tailEnd/>
          </a:ln>
        </p:spPr>
      </p:pic>
      <p:pic>
        <p:nvPicPr>
          <p:cNvPr id="21507" name="Picture 2" descr="C:\Users\gerlachd\Pictures\2017-07-27\39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76600" y="1066800"/>
            <a:ext cx="3030538" cy="4040188"/>
          </a:xfrm>
          <a:prstGeom prst="rect">
            <a:avLst/>
          </a:prstGeom>
          <a:noFill/>
          <a:ln w="9525">
            <a:noFill/>
            <a:miter lim="800000"/>
            <a:headEnd/>
            <a:tailEnd/>
          </a:ln>
        </p:spPr>
      </p:pic>
      <p:sp>
        <p:nvSpPr>
          <p:cNvPr id="21508" name="TextBox 3"/>
          <p:cNvSpPr txBox="1">
            <a:spLocks noChangeArrowheads="1"/>
          </p:cNvSpPr>
          <p:nvPr/>
        </p:nvSpPr>
        <p:spPr bwMode="auto">
          <a:xfrm>
            <a:off x="457200" y="5715000"/>
            <a:ext cx="2590800" cy="338138"/>
          </a:xfrm>
          <a:prstGeom prst="rect">
            <a:avLst/>
          </a:prstGeom>
          <a:noFill/>
          <a:ln w="9525">
            <a:noFill/>
            <a:miter lim="800000"/>
            <a:headEnd/>
            <a:tailEnd/>
          </a:ln>
        </p:spPr>
        <p:txBody>
          <a:bodyPr>
            <a:spAutoFit/>
          </a:bodyPr>
          <a:lstStyle/>
          <a:p>
            <a:r>
              <a:rPr lang="en-US" sz="1600"/>
              <a:t>Bumble Bee Fence</a:t>
            </a:r>
          </a:p>
        </p:txBody>
      </p:sp>
      <p:pic>
        <p:nvPicPr>
          <p:cNvPr id="21509" name="Picture 4" descr="C:\Users\gerlachd\Pictures\2017-08-01 mountain trip\mountain trip 16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94400" y="2133600"/>
            <a:ext cx="3149600" cy="3403600"/>
          </a:xfrm>
          <a:prstGeom prst="rect">
            <a:avLst/>
          </a:prstGeom>
          <a:noFill/>
          <a:ln w="9525">
            <a:noFill/>
            <a:miter lim="800000"/>
            <a:headEnd/>
            <a:tailEnd/>
          </a:ln>
        </p:spPr>
      </p:pic>
      <p:sp>
        <p:nvSpPr>
          <p:cNvPr id="21510" name="TextBox 5"/>
          <p:cNvSpPr txBox="1">
            <a:spLocks noChangeArrowheads="1"/>
          </p:cNvSpPr>
          <p:nvPr/>
        </p:nvSpPr>
        <p:spPr bwMode="auto">
          <a:xfrm>
            <a:off x="3733800" y="5410200"/>
            <a:ext cx="2057400" cy="307975"/>
          </a:xfrm>
          <a:prstGeom prst="rect">
            <a:avLst/>
          </a:prstGeom>
          <a:noFill/>
          <a:ln w="9525">
            <a:noFill/>
            <a:miter lim="800000"/>
            <a:headEnd/>
            <a:tailEnd/>
          </a:ln>
        </p:spPr>
        <p:txBody>
          <a:bodyPr>
            <a:spAutoFit/>
          </a:bodyPr>
          <a:lstStyle/>
          <a:p>
            <a:r>
              <a:rPr lang="en-US" sz="1400"/>
              <a:t>Avacado Tripod Fence</a:t>
            </a:r>
          </a:p>
        </p:txBody>
      </p:sp>
      <p:sp>
        <p:nvSpPr>
          <p:cNvPr id="21511" name="TextBox 6"/>
          <p:cNvSpPr txBox="1">
            <a:spLocks noChangeArrowheads="1"/>
          </p:cNvSpPr>
          <p:nvPr/>
        </p:nvSpPr>
        <p:spPr bwMode="auto">
          <a:xfrm>
            <a:off x="6019800" y="5715000"/>
            <a:ext cx="2819400" cy="307975"/>
          </a:xfrm>
          <a:prstGeom prst="rect">
            <a:avLst/>
          </a:prstGeom>
          <a:noFill/>
          <a:ln w="9525">
            <a:noFill/>
            <a:miter lim="800000"/>
            <a:headEnd/>
            <a:tailEnd/>
          </a:ln>
        </p:spPr>
        <p:txBody>
          <a:bodyPr>
            <a:spAutoFit/>
          </a:bodyPr>
          <a:lstStyle/>
          <a:p>
            <a:r>
              <a:rPr lang="en-US" sz="1400">
                <a:latin typeface="Tahoma" pitchFamily="34" charset="0"/>
                <a:cs typeface="Tahoma" pitchFamily="34" charset="0"/>
              </a:rPr>
              <a:t>Fence to Protect Water Storage</a:t>
            </a:r>
          </a:p>
        </p:txBody>
      </p:sp>
      <p:sp>
        <p:nvSpPr>
          <p:cNvPr id="21512" name="TextBox 8"/>
          <p:cNvSpPr txBox="1">
            <a:spLocks noChangeArrowheads="1"/>
          </p:cNvSpPr>
          <p:nvPr/>
        </p:nvSpPr>
        <p:spPr bwMode="auto">
          <a:xfrm>
            <a:off x="1219200" y="228600"/>
            <a:ext cx="7391400" cy="369888"/>
          </a:xfrm>
          <a:prstGeom prst="rect">
            <a:avLst/>
          </a:prstGeom>
          <a:noFill/>
          <a:ln w="9525">
            <a:noFill/>
            <a:miter lim="800000"/>
            <a:headEnd/>
            <a:tailEnd/>
          </a:ln>
        </p:spPr>
        <p:txBody>
          <a:bodyPr>
            <a:spAutoFit/>
          </a:bodyPr>
          <a:lstStyle/>
          <a:p>
            <a:r>
              <a:rPr lang="en-US" b="1" dirty="0">
                <a:latin typeface="Tahoma" pitchFamily="34" charset="0"/>
                <a:cs typeface="Tahoma" pitchFamily="34" charset="0"/>
              </a:rPr>
              <a:t>Cultural Knowledge Embedded in the Crafting &amp; Use of Tools</a:t>
            </a:r>
          </a:p>
        </p:txBody>
      </p:sp>
      <p:sp>
        <p:nvSpPr>
          <p:cNvPr id="9" name="Footer Placeholder 8"/>
          <p:cNvSpPr>
            <a:spLocks noGrp="1"/>
          </p:cNvSpPr>
          <p:nvPr>
            <p:ph type="ftr" sz="quarter" idx="11"/>
          </p:nvPr>
        </p:nvSpPr>
        <p:spPr>
          <a:xfrm>
            <a:off x="2057400" y="6324600"/>
            <a:ext cx="5181600" cy="396875"/>
          </a:xfrm>
        </p:spPr>
        <p:txBody>
          <a:bodyPr/>
          <a:lstStyle/>
          <a:p>
            <a:r>
              <a:rPr lang="en-US" dirty="0" smtClean="0"/>
              <a:t>Ethiopia Fulbright Hays 2017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000" b="1" dirty="0" smtClean="0">
                <a:latin typeface="Tahoma" pitchFamily="34" charset="0"/>
                <a:cs typeface="Tahoma" pitchFamily="34" charset="0"/>
              </a:rPr>
              <a:t>Cultural Knowledge Embedded in the Crafting &amp; Use of Tools</a:t>
            </a:r>
            <a:br>
              <a:rPr lang="en-US" sz="2000" b="1" dirty="0" smtClean="0">
                <a:latin typeface="Tahoma" pitchFamily="34" charset="0"/>
                <a:cs typeface="Tahoma" pitchFamily="34" charset="0"/>
              </a:rPr>
            </a:br>
            <a:r>
              <a:rPr lang="en-US" sz="2000" dirty="0" smtClean="0">
                <a:latin typeface="Tahoma" pitchFamily="34" charset="0"/>
                <a:cs typeface="Tahoma" pitchFamily="34" charset="0"/>
              </a:rPr>
              <a:t>U</a:t>
            </a:r>
            <a:r>
              <a:rPr lang="en-US" sz="2000" dirty="0" smtClean="0">
                <a:latin typeface="Tahoma" pitchFamily="34" charset="0"/>
                <a:ea typeface="Tahoma" pitchFamily="34" charset="0"/>
                <a:cs typeface="Tahoma" pitchFamily="34" charset="0"/>
              </a:rPr>
              <a:t>sing natural resources in a sustainable fashion for practical purposes </a:t>
            </a:r>
            <a:endParaRPr lang="en-US" sz="2000" dirty="0">
              <a:latin typeface="Tahoma" pitchFamily="34" charset="0"/>
              <a:ea typeface="Tahoma" pitchFamily="34" charset="0"/>
              <a:cs typeface="Tahoma" pitchFamily="34" charset="0"/>
            </a:endParaRPr>
          </a:p>
        </p:txBody>
      </p:sp>
      <p:pic>
        <p:nvPicPr>
          <p:cNvPr id="10" name="Picture 9" descr="C:\Users\gerlachd\Pictures\2017-08-03 last days in Woylita\last days in Woylita 045.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29000" y="4191001"/>
            <a:ext cx="2171283" cy="2667000"/>
          </a:xfrm>
          <a:prstGeom prst="rect">
            <a:avLst/>
          </a:prstGeom>
          <a:noFill/>
          <a:ln w="9525">
            <a:noFill/>
            <a:miter lim="800000"/>
            <a:headEnd/>
            <a:tailEnd/>
          </a:ln>
        </p:spPr>
      </p:pic>
      <p:pic>
        <p:nvPicPr>
          <p:cNvPr id="12" name="Picture 2" descr="C:\Users\gerlachd\Google Drive\2017-08-01 mountain trip\mountain trip 25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1143000"/>
            <a:ext cx="2895600" cy="2171700"/>
          </a:xfrm>
          <a:prstGeom prst="rect">
            <a:avLst/>
          </a:prstGeom>
          <a:noFill/>
        </p:spPr>
      </p:pic>
      <p:sp>
        <p:nvSpPr>
          <p:cNvPr id="13" name="TextBox 12"/>
          <p:cNvSpPr txBox="1"/>
          <p:nvPr/>
        </p:nvSpPr>
        <p:spPr>
          <a:xfrm>
            <a:off x="304800" y="3352800"/>
            <a:ext cx="51054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The eucalyptus tree is harvested  to construct fences and the framework for houses.  </a:t>
            </a:r>
            <a:endParaRPr lang="en-US" dirty="0">
              <a:latin typeface="Times New Roman" pitchFamily="18" charset="0"/>
              <a:cs typeface="Times New Roman" pitchFamily="18" charset="0"/>
            </a:endParaRPr>
          </a:p>
        </p:txBody>
      </p:sp>
      <p:pic>
        <p:nvPicPr>
          <p:cNvPr id="14" name="Picture 13" descr="C:\Users\gerlachd\Pictures\2017-08-03 last days in Woylita\last days in Woylita 034.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4343400"/>
            <a:ext cx="2792305" cy="2094614"/>
          </a:xfrm>
          <a:prstGeom prst="rect">
            <a:avLst/>
          </a:prstGeom>
          <a:noFill/>
          <a:ln w="9525">
            <a:noFill/>
            <a:miter lim="800000"/>
            <a:headEnd/>
            <a:tailEnd/>
          </a:ln>
        </p:spPr>
      </p:pic>
      <p:pic>
        <p:nvPicPr>
          <p:cNvPr id="15" name="Picture 3" descr="C:\Users\gerlachd\Pictures\2017-08-01 mountain trip\mountain trip 17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43600" y="1066800"/>
            <a:ext cx="2774950" cy="3700463"/>
          </a:xfrm>
          <a:prstGeom prst="rect">
            <a:avLst/>
          </a:prstGeom>
          <a:noFill/>
          <a:ln w="9525">
            <a:noFill/>
            <a:miter lim="800000"/>
            <a:headEnd/>
            <a:tailEnd/>
          </a:ln>
        </p:spPr>
      </p:pic>
      <p:sp>
        <p:nvSpPr>
          <p:cNvPr id="17" name="TextBox 16"/>
          <p:cNvSpPr txBox="1"/>
          <p:nvPr/>
        </p:nvSpPr>
        <p:spPr>
          <a:xfrm>
            <a:off x="6096000" y="4876800"/>
            <a:ext cx="2743200" cy="1477328"/>
          </a:xfrm>
          <a:prstGeom prst="rect">
            <a:avLst/>
          </a:prstGeom>
          <a:noFill/>
        </p:spPr>
        <p:txBody>
          <a:bodyPr wrap="square" rtlCol="0">
            <a:spAutoFit/>
          </a:bodyPr>
          <a:lstStyle/>
          <a:p>
            <a:r>
              <a:rPr lang="en-US" dirty="0" smtClean="0">
                <a:latin typeface="Times New Roman" pitchFamily="18" charset="0"/>
                <a:cs typeface="Times New Roman" pitchFamily="18" charset="0"/>
              </a:rPr>
              <a:t>To alleviate deforestation, eucalyptus trees are being planted in place of those cut for gardening ,  housing  &amp; construction purposes.</a:t>
            </a:r>
            <a:endParaRPr lang="en-US" dirty="0">
              <a:latin typeface="Times New Roman" pitchFamily="18" charset="0"/>
              <a:cs typeface="Times New Roman" pitchFamily="18" charset="0"/>
            </a:endParaRPr>
          </a:p>
        </p:txBody>
      </p:sp>
      <p:sp>
        <p:nvSpPr>
          <p:cNvPr id="9" name="Footer Placeholder 8"/>
          <p:cNvSpPr>
            <a:spLocks noGrp="1"/>
          </p:cNvSpPr>
          <p:nvPr>
            <p:ph type="ftr" sz="quarter" idx="11"/>
          </p:nvPr>
        </p:nvSpPr>
        <p:spPr>
          <a:xfrm>
            <a:off x="5638800" y="6248400"/>
            <a:ext cx="3352800" cy="609600"/>
          </a:xfrm>
        </p:spPr>
        <p:txBody>
          <a:bodyPr/>
          <a:lstStyle/>
          <a:p>
            <a:r>
              <a:rPr lang="en-US" dirty="0" smtClean="0"/>
              <a:t>Ethiopia Fulbright Hays 2017  </a:t>
            </a:r>
          </a:p>
          <a:p>
            <a:r>
              <a:rPr lang="en-US" dirty="0" smtClean="0"/>
              <a:t>  University of Pittsburgh    Darla L. </a:t>
            </a:r>
            <a:r>
              <a:rPr lang="en-US" dirty="0" err="1" smtClean="0"/>
              <a:t>Gerlach</a:t>
            </a:r>
            <a:r>
              <a:rPr lang="en-US" dirty="0" smtClean="0"/>
              <a:t>, </a:t>
            </a:r>
            <a:r>
              <a:rPr lang="en-US" dirty="0" err="1" smtClean="0"/>
              <a:t>EdD</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34706</TotalTime>
  <Words>1853</Words>
  <Application>Microsoft Macintosh PowerPoint</Application>
  <PresentationFormat>On-screen Show (4:3)</PresentationFormat>
  <Paragraphs>163</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Tahoma</vt:lpstr>
      <vt:lpstr>Times New Roman</vt:lpstr>
      <vt:lpstr>Wingdings 2</vt:lpstr>
      <vt:lpstr>Office Theme</vt:lpstr>
      <vt:lpstr>Farm to Table in Wolaita Curriculum Unit</vt:lpstr>
      <vt:lpstr>Farm to Table in Wolaita</vt:lpstr>
      <vt:lpstr>Farm to Table In Wolaita Curriculum Unit</vt:lpstr>
      <vt:lpstr>Farm to Table In Wolaita Curriculum Unit Indigenous Ethiopian Technology &amp; The Modern Maker Movement</vt:lpstr>
      <vt:lpstr>Indigenous Ethiopian Technology &amp; The Modern Maker Movement Cultural Knowledge Embedded in the Crafting &amp; Use of Tools </vt:lpstr>
      <vt:lpstr>Cultural Knowledge Embedded in the Crafting &amp; Use of Tools Using natural resources in a sustainable fashion for practical purposes </vt:lpstr>
      <vt:lpstr>Cultural Knowledge Embedded in the Crafting &amp; Use of Tools  Using natural resources to create common tools: Ethiopians use fibers of the false banana to create string/rope.</vt:lpstr>
      <vt:lpstr>PowerPoint Presentation</vt:lpstr>
      <vt:lpstr>Cultural Knowledge Embedded in the Crafting &amp; Use of Tools Using natural resources in a sustainable fashion for practical purposes </vt:lpstr>
      <vt:lpstr>Cultural Knowledge Embedded in the Crafting &amp; Use of Tools Using natural resources in a sustainable fashion for practical purposes  </vt:lpstr>
      <vt:lpstr>PowerPoint Presentation</vt:lpstr>
      <vt:lpstr>PowerPoint Presentation</vt:lpstr>
      <vt:lpstr>Cultural Knowledge Embedded in the Crafting &amp; Use of Tools:  Needlework: Knitting, Crocheting, Quilting: using yarn and thread to create items  Traditional skills represented here are passed on from one generation to another. </vt:lpstr>
      <vt:lpstr>  Cultural Knowledge Embedded in the Crafting &amp; Use of Tools Needlework: Knitting, Crocheting, Quilting: using yarn and thread to create aesthetic and functional items   </vt:lpstr>
      <vt:lpstr>PowerPoint Presentation</vt:lpstr>
      <vt:lpstr>Cultural Knowledge Embedded in the Crafting &amp; Use of Tools  Wolaita People Using Hands as Tools</vt:lpstr>
      <vt:lpstr>PowerPoint Presentation</vt:lpstr>
      <vt:lpstr>Indigenous Ethiopian Technology &amp; The Modern Maker Movement Lesson 2</vt:lpstr>
      <vt:lpstr> Indigenous peoples of North America used milkweed fibers to weave fabric &amp; make string.  Here are instructions for harvesting fibers inside the milkweed plant and making string.  </vt:lpstr>
      <vt:lpstr> </vt:lpstr>
      <vt:lpstr>Instructions for harvesting fibers inside the milkweed plant and making string continued…</vt:lpstr>
      <vt:lpstr>Indigenous Ethiopian Technology &amp; The Modern Maker Movement </vt:lpstr>
      <vt:lpstr>PowerPoint Presentation</vt:lpstr>
      <vt:lpstr>PowerPoint Presentation</vt:lpstr>
      <vt:lpstr>Indigenous Ethiopian Technology &amp; The Modern Maker Movement Upcycling or Repurposing:  creating useful, new objects from discarded items</vt:lpstr>
      <vt:lpstr>Indigenous Ethiopian Technology &amp; The Modern Maker Movement Upcycling or Repurposing:  creating useful, new objects from discarded items</vt:lpstr>
      <vt:lpstr> a Create Makerspaces and Organize a Trash Faire  a </vt:lpstr>
      <vt:lpstr>Indigenous Ethiopian Technology &amp; The Modern Maker Movement: Examples of Student Projects created for a Maker “Trash Faire”</vt:lpstr>
      <vt:lpstr>Indigenous Ethiopian Technology &amp; The Modern Maker Movement Examples of Student Projects created for a Maker “Trash Faire”</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Ethiopian Technology &amp; The Modern Maker Movement</dc:title>
  <dc:creator>SASD</dc:creator>
  <cp:lastModifiedBy>Tricia McGough</cp:lastModifiedBy>
  <cp:revision>15</cp:revision>
  <dcterms:created xsi:type="dcterms:W3CDTF">2017-09-18T01:31:17Z</dcterms:created>
  <dcterms:modified xsi:type="dcterms:W3CDTF">2018-02-21T21:31:19Z</dcterms:modified>
</cp:coreProperties>
</file>